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337" r:id="rId5"/>
    <p:sldId id="271" r:id="rId6"/>
    <p:sldId id="300" r:id="rId7"/>
    <p:sldId id="301" r:id="rId8"/>
    <p:sldId id="302" r:id="rId9"/>
    <p:sldId id="304" r:id="rId10"/>
    <p:sldId id="305" r:id="rId11"/>
    <p:sldId id="306" r:id="rId12"/>
    <p:sldId id="342" r:id="rId13"/>
    <p:sldId id="307" r:id="rId14"/>
    <p:sldId id="308" r:id="rId15"/>
    <p:sldId id="309" r:id="rId16"/>
    <p:sldId id="343" r:id="rId17"/>
    <p:sldId id="310" r:id="rId18"/>
    <p:sldId id="311" r:id="rId19"/>
    <p:sldId id="312" r:id="rId20"/>
    <p:sldId id="344" r:id="rId21"/>
    <p:sldId id="315" r:id="rId22"/>
    <p:sldId id="313" r:id="rId23"/>
    <p:sldId id="314" r:id="rId24"/>
    <p:sldId id="317" r:id="rId25"/>
    <p:sldId id="319" r:id="rId26"/>
    <p:sldId id="320" r:id="rId27"/>
    <p:sldId id="321" r:id="rId28"/>
    <p:sldId id="322" r:id="rId29"/>
    <p:sldId id="323" r:id="rId30"/>
    <p:sldId id="324" r:id="rId31"/>
    <p:sldId id="325" r:id="rId32"/>
    <p:sldId id="338" r:id="rId33"/>
    <p:sldId id="327" r:id="rId34"/>
    <p:sldId id="328" r:id="rId35"/>
    <p:sldId id="329" r:id="rId36"/>
    <p:sldId id="330" r:id="rId37"/>
    <p:sldId id="331" r:id="rId38"/>
    <p:sldId id="332" r:id="rId39"/>
    <p:sldId id="333" r:id="rId40"/>
    <p:sldId id="334" r:id="rId41"/>
    <p:sldId id="335" r:id="rId42"/>
    <p:sldId id="33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Cronfeld" initials="RC" lastIdx="1" clrIdx="0">
    <p:extLst>
      <p:ext uri="{19B8F6BF-5375-455C-9EA6-DF929625EA0E}">
        <p15:presenceInfo xmlns:p15="http://schemas.microsoft.com/office/powerpoint/2012/main" userId="S::recr@redbarnet.dk::5ebf2eaa-b313-427e-bb89-dc70edf87af1" providerId="AD"/>
      </p:ext>
    </p:extLst>
  </p:cmAuthor>
  <p:cmAuthor id="2" name="Astrid Agnethe Hallstrøm Larsen" initials="AL" lastIdx="55" clrIdx="1">
    <p:extLst>
      <p:ext uri="{19B8F6BF-5375-455C-9EA6-DF929625EA0E}">
        <p15:presenceInfo xmlns:p15="http://schemas.microsoft.com/office/powerpoint/2012/main" userId="S::aal@redbarnet.dk::a66af510-a78e-4112-9ebb-f7ec45062af6" providerId="AD"/>
      </p:ext>
    </p:extLst>
  </p:cmAuthor>
  <p:cmAuthor id="3" name="Gertrud Scheutz" initials="GS" lastIdx="29" clrIdx="2">
    <p:extLst>
      <p:ext uri="{19B8F6BF-5375-455C-9EA6-DF929625EA0E}">
        <p15:presenceInfo xmlns:p15="http://schemas.microsoft.com/office/powerpoint/2012/main" userId="S::gesc@redbarnet.dk::961120be-41b9-4390-a1c1-b41271f849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7FA"/>
    <a:srgbClr val="E1896C"/>
    <a:srgbClr val="F6D8CE"/>
    <a:srgbClr val="D0E5F0"/>
    <a:srgbClr val="A2CDE2"/>
    <a:srgbClr val="B6D7E8"/>
    <a:srgbClr val="E5F1F7"/>
    <a:srgbClr val="D8F0EC"/>
    <a:srgbClr val="F8E3DC"/>
    <a:srgbClr val="F7D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2E8B0-D50D-56CE-F4F4-A0DC10C1CF21}" v="2" dt="2021-11-23T15:22:46.147"/>
    <p1510:client id="{2DD99195-2022-3D3C-8722-9C5ECF77029C}" v="1" dt="2021-11-16T07:05:35.980"/>
    <p1510:client id="{31E1F5A6-87D4-ECC0-6AF5-26D6CB962A58}" v="1" dt="2021-11-11T16:17:42.256"/>
    <p1510:client id="{488EED0A-DE57-F12E-9673-7530A99C27B4}" v="31" dt="2021-11-11T16:19:22.961"/>
    <p1510:client id="{5F4D966A-6F1E-DF21-C312-BC4466B5C643}" v="55" dt="2021-11-15T10:04:52.786"/>
    <p1510:client id="{847969B4-B350-8E26-A525-3D08B2458D8F}" v="16" dt="2021-11-11T09:56:10.429"/>
    <p1510:client id="{8B904814-6C9C-360F-CBE9-41C0445797B3}" v="40" dt="2021-11-24T15:01:11.511"/>
    <p1510:client id="{AA357AFF-30D2-4630-918F-C92FEE8114E0}" v="419" dt="2021-11-11T16:24:37.907"/>
    <p1510:client id="{C106B3F7-3F23-F350-4B13-97727F1A7ABB}" v="9" dt="2021-11-23T14:59:48.50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1868E-879A-4BB4-A87A-07031282EEF0}"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da-DK"/>
        </a:p>
      </dgm:t>
    </dgm:pt>
    <dgm:pt modelId="{99E1594A-ABE1-429C-861D-6169543627A8}">
      <dgm:prSet phldrT="[Tekst]" custT="1"/>
      <dgm:spPr>
        <a:solidFill>
          <a:srgbClr val="47B7A4"/>
        </a:solidFill>
      </dgm:spPr>
      <dgm:t>
        <a:bodyPr/>
        <a:lstStyle/>
        <a:p>
          <a:r>
            <a:rPr lang="da-DK" sz="1200"/>
            <a:t>OPLYSNING</a:t>
          </a:r>
        </a:p>
      </dgm:t>
    </dgm:pt>
    <dgm:pt modelId="{49A256C1-9D49-4DCF-BA30-5C4578C106AD}" type="parTrans" cxnId="{C455CF8F-E130-4C97-9353-A837471A8E9E}">
      <dgm:prSet/>
      <dgm:spPr/>
      <dgm:t>
        <a:bodyPr/>
        <a:lstStyle/>
        <a:p>
          <a:endParaRPr lang="da-DK"/>
        </a:p>
      </dgm:t>
    </dgm:pt>
    <dgm:pt modelId="{5B92D3F1-D351-478D-97B9-D1B2D438597D}" type="sibTrans" cxnId="{C455CF8F-E130-4C97-9353-A837471A8E9E}">
      <dgm:prSet/>
      <dgm:spPr/>
      <dgm:t>
        <a:bodyPr/>
        <a:lstStyle/>
        <a:p>
          <a:endParaRPr lang="da-DK"/>
        </a:p>
      </dgm:t>
    </dgm:pt>
    <dgm:pt modelId="{886474C7-1747-4800-8854-01738F2019C0}">
      <dgm:prSet phldrT="[Tekst]" custT="1"/>
      <dgm:spPr>
        <a:solidFill>
          <a:srgbClr val="C0E6E0">
            <a:alpha val="90000"/>
          </a:srgbClr>
        </a:solidFill>
        <a:ln>
          <a:noFill/>
        </a:ln>
      </dgm:spPr>
      <dgm:t>
        <a:bodyPr/>
        <a:lstStyle/>
        <a:p>
          <a:r>
            <a:rPr lang="da-DK" sz="1200">
              <a:latin typeface="+mj-lt"/>
            </a:rPr>
            <a:t>Uddannelse/ kurser</a:t>
          </a:r>
        </a:p>
      </dgm:t>
    </dgm:pt>
    <dgm:pt modelId="{931D6653-840F-48FB-9467-EBBB51B274C8}" type="parTrans" cxnId="{45A4E5EC-9E65-4870-A063-CAAF60A39BA9}">
      <dgm:prSet/>
      <dgm:spPr/>
      <dgm:t>
        <a:bodyPr/>
        <a:lstStyle/>
        <a:p>
          <a:endParaRPr lang="da-DK"/>
        </a:p>
      </dgm:t>
    </dgm:pt>
    <dgm:pt modelId="{134DA7AE-1156-4121-9BD3-1F1238C23E27}" type="sibTrans" cxnId="{45A4E5EC-9E65-4870-A063-CAAF60A39BA9}">
      <dgm:prSet/>
      <dgm:spPr/>
      <dgm:t>
        <a:bodyPr/>
        <a:lstStyle/>
        <a:p>
          <a:endParaRPr lang="da-DK"/>
        </a:p>
      </dgm:t>
    </dgm:pt>
    <dgm:pt modelId="{869A4305-8DCB-45B9-A302-C08519BC292E}">
      <dgm:prSet phldrT="[Tekst]" custT="1"/>
      <dgm:spPr>
        <a:solidFill>
          <a:srgbClr val="47B7A4"/>
        </a:solidFill>
      </dgm:spPr>
      <dgm:t>
        <a:bodyPr/>
        <a:lstStyle/>
        <a:p>
          <a:r>
            <a:rPr lang="da-DK" sz="1200"/>
            <a:t>FOREBYGGELSE</a:t>
          </a:r>
        </a:p>
      </dgm:t>
    </dgm:pt>
    <dgm:pt modelId="{F154A415-EB87-42A0-993E-7E62ABE62DDA}" type="parTrans" cxnId="{FEED465E-FA0A-4C5F-8659-3BF163FD85CF}">
      <dgm:prSet/>
      <dgm:spPr/>
      <dgm:t>
        <a:bodyPr/>
        <a:lstStyle/>
        <a:p>
          <a:endParaRPr lang="da-DK"/>
        </a:p>
      </dgm:t>
    </dgm:pt>
    <dgm:pt modelId="{3BAA9F36-0380-4F20-B0F5-541CF45F35D7}" type="sibTrans" cxnId="{FEED465E-FA0A-4C5F-8659-3BF163FD85CF}">
      <dgm:prSet/>
      <dgm:spPr/>
      <dgm:t>
        <a:bodyPr/>
        <a:lstStyle/>
        <a:p>
          <a:endParaRPr lang="da-DK"/>
        </a:p>
      </dgm:t>
    </dgm:pt>
    <dgm:pt modelId="{C125C902-6455-47D1-918D-CACB16ED37A0}">
      <dgm:prSet phldrT="[Tekst]" custT="1"/>
      <dgm:spPr>
        <a:solidFill>
          <a:srgbClr val="47B7A4"/>
        </a:solidFill>
      </dgm:spPr>
      <dgm:t>
        <a:bodyPr/>
        <a:lstStyle/>
        <a:p>
          <a:r>
            <a:rPr lang="da-DK" sz="1200"/>
            <a:t>RAPPORTERING</a:t>
          </a:r>
        </a:p>
      </dgm:t>
    </dgm:pt>
    <dgm:pt modelId="{A7B8EDCC-062C-46CA-95C9-944F5E2770CB}" type="parTrans" cxnId="{19F68A13-DF53-4965-A97C-58667446B518}">
      <dgm:prSet/>
      <dgm:spPr/>
      <dgm:t>
        <a:bodyPr/>
        <a:lstStyle/>
        <a:p>
          <a:endParaRPr lang="da-DK"/>
        </a:p>
      </dgm:t>
    </dgm:pt>
    <dgm:pt modelId="{3477017F-7E8C-46A7-973E-B8E5E7DF3A89}" type="sibTrans" cxnId="{19F68A13-DF53-4965-A97C-58667446B518}">
      <dgm:prSet/>
      <dgm:spPr/>
      <dgm:t>
        <a:bodyPr/>
        <a:lstStyle/>
        <a:p>
          <a:endParaRPr lang="da-DK"/>
        </a:p>
      </dgm:t>
    </dgm:pt>
    <dgm:pt modelId="{8B2D0C55-F3C0-4201-80B0-86DC9A3EDBAC}">
      <dgm:prSet phldrT="[Tekst]" custT="1"/>
      <dgm:spPr>
        <a:solidFill>
          <a:srgbClr val="C0E6E0">
            <a:alpha val="90000"/>
          </a:srgbClr>
        </a:solidFill>
        <a:ln>
          <a:noFill/>
        </a:ln>
      </dgm:spPr>
      <dgm:t>
        <a:bodyPr/>
        <a:lstStyle/>
        <a:p>
          <a:r>
            <a:rPr lang="da-DK" sz="1200">
              <a:latin typeface="+mj-lt"/>
            </a:rPr>
            <a:t>Rapporterings-procedurer</a:t>
          </a:r>
        </a:p>
      </dgm:t>
    </dgm:pt>
    <dgm:pt modelId="{92B9F071-633F-4196-91B7-458187C57F3E}" type="parTrans" cxnId="{CFA7473F-4D60-4F20-A5D4-4E4A2804AAC4}">
      <dgm:prSet/>
      <dgm:spPr/>
      <dgm:t>
        <a:bodyPr/>
        <a:lstStyle/>
        <a:p>
          <a:endParaRPr lang="da-DK"/>
        </a:p>
      </dgm:t>
    </dgm:pt>
    <dgm:pt modelId="{12B35C19-FB08-442F-8715-9ED59D6F5D52}" type="sibTrans" cxnId="{CFA7473F-4D60-4F20-A5D4-4E4A2804AAC4}">
      <dgm:prSet/>
      <dgm:spPr/>
      <dgm:t>
        <a:bodyPr/>
        <a:lstStyle/>
        <a:p>
          <a:endParaRPr lang="da-DK"/>
        </a:p>
      </dgm:t>
    </dgm:pt>
    <dgm:pt modelId="{234AE783-4354-4FF7-94DC-F787C0480D49}">
      <dgm:prSet phldrT="[Tekst]" custT="1"/>
      <dgm:spPr>
        <a:solidFill>
          <a:srgbClr val="47B7A4"/>
        </a:solidFill>
      </dgm:spPr>
      <dgm:t>
        <a:bodyPr/>
        <a:lstStyle/>
        <a:p>
          <a:r>
            <a:rPr lang="da-DK" sz="1200"/>
            <a:t>REAKTION</a:t>
          </a:r>
        </a:p>
      </dgm:t>
    </dgm:pt>
    <dgm:pt modelId="{01D7E5A4-DD46-4F2D-AC52-5DD40FB11FEA}" type="parTrans" cxnId="{35C0C67D-80E8-4EDE-880E-0BA2AFBDD19D}">
      <dgm:prSet/>
      <dgm:spPr/>
      <dgm:t>
        <a:bodyPr/>
        <a:lstStyle/>
        <a:p>
          <a:endParaRPr lang="da-DK"/>
        </a:p>
      </dgm:t>
    </dgm:pt>
    <dgm:pt modelId="{6F382085-C41E-4048-9104-EF0CB840FD18}" type="sibTrans" cxnId="{35C0C67D-80E8-4EDE-880E-0BA2AFBDD19D}">
      <dgm:prSet/>
      <dgm:spPr/>
      <dgm:t>
        <a:bodyPr/>
        <a:lstStyle/>
        <a:p>
          <a:endParaRPr lang="da-DK"/>
        </a:p>
      </dgm:t>
    </dgm:pt>
    <dgm:pt modelId="{E798F901-EBEB-4F86-A93C-6B2FDF898B37}">
      <dgm:prSet phldrT="[Tekst]" custT="1"/>
      <dgm:spPr>
        <a:solidFill>
          <a:srgbClr val="C0E6E0">
            <a:alpha val="90000"/>
          </a:srgbClr>
        </a:solidFill>
        <a:ln>
          <a:noFill/>
        </a:ln>
      </dgm:spPr>
      <dgm:t>
        <a:bodyPr/>
        <a:lstStyle/>
        <a:p>
          <a:r>
            <a:rPr lang="da-DK" sz="1200">
              <a:latin typeface="+mj-lt"/>
            </a:rPr>
            <a:t>Nultolerance</a:t>
          </a:r>
        </a:p>
      </dgm:t>
    </dgm:pt>
    <dgm:pt modelId="{E4CA4483-65A5-4B29-86BD-4C1229252865}" type="parTrans" cxnId="{E4922D0C-847C-4DB6-9733-DE5B0BD243E6}">
      <dgm:prSet/>
      <dgm:spPr/>
      <dgm:t>
        <a:bodyPr/>
        <a:lstStyle/>
        <a:p>
          <a:endParaRPr lang="da-DK"/>
        </a:p>
      </dgm:t>
    </dgm:pt>
    <dgm:pt modelId="{91EDB07E-A632-4834-8163-12A9A4DD6948}" type="sibTrans" cxnId="{E4922D0C-847C-4DB6-9733-DE5B0BD243E6}">
      <dgm:prSet/>
      <dgm:spPr/>
      <dgm:t>
        <a:bodyPr/>
        <a:lstStyle/>
        <a:p>
          <a:endParaRPr lang="da-DK"/>
        </a:p>
      </dgm:t>
    </dgm:pt>
    <dgm:pt modelId="{7733C993-DAB1-4F39-816E-F0F047B09EA4}">
      <dgm:prSet phldrT="[Tekst]" custT="1"/>
      <dgm:spPr>
        <a:solidFill>
          <a:srgbClr val="C0E6E0">
            <a:alpha val="90000"/>
          </a:srgbClr>
        </a:solidFill>
        <a:ln>
          <a:noFill/>
        </a:ln>
      </dgm:spPr>
      <dgm:t>
        <a:bodyPr/>
        <a:lstStyle/>
        <a:p>
          <a:r>
            <a:rPr lang="da-DK" sz="1200">
              <a:latin typeface="+mj-lt"/>
            </a:rPr>
            <a:t>Etisk regelsæt</a:t>
          </a:r>
        </a:p>
      </dgm:t>
    </dgm:pt>
    <dgm:pt modelId="{110FE95A-5BFE-4130-B5AE-2FF948A0C83B}" type="parTrans" cxnId="{87D706A5-471C-4C66-80C8-BC80A457EE1B}">
      <dgm:prSet/>
      <dgm:spPr/>
      <dgm:t>
        <a:bodyPr/>
        <a:lstStyle/>
        <a:p>
          <a:endParaRPr lang="da-DK"/>
        </a:p>
      </dgm:t>
    </dgm:pt>
    <dgm:pt modelId="{EC067B13-85A1-49EB-B66C-39EB4FC8BBD2}" type="sibTrans" cxnId="{87D706A5-471C-4C66-80C8-BC80A457EE1B}">
      <dgm:prSet/>
      <dgm:spPr/>
      <dgm:t>
        <a:bodyPr/>
        <a:lstStyle/>
        <a:p>
          <a:endParaRPr lang="da-DK"/>
        </a:p>
      </dgm:t>
    </dgm:pt>
    <dgm:pt modelId="{AC80DC52-D8C5-4924-A9F3-B9903DF01CA7}">
      <dgm:prSet phldrT="[Tekst]" custT="1"/>
      <dgm:spPr>
        <a:solidFill>
          <a:srgbClr val="C0E6E0">
            <a:alpha val="90000"/>
          </a:srgbClr>
        </a:solidFill>
        <a:ln>
          <a:noFill/>
        </a:ln>
      </dgm:spPr>
      <dgm:t>
        <a:bodyPr/>
        <a:lstStyle/>
        <a:p>
          <a:r>
            <a:rPr lang="da-DK" sz="1200">
              <a:latin typeface="+mj-lt"/>
            </a:rPr>
            <a:t>Bortvisning</a:t>
          </a:r>
        </a:p>
      </dgm:t>
    </dgm:pt>
    <dgm:pt modelId="{6F564B21-55F0-4751-ACC1-9966354DFE25}" type="parTrans" cxnId="{4BEDF49C-4623-488A-A35C-EB6692213C62}">
      <dgm:prSet/>
      <dgm:spPr/>
      <dgm:t>
        <a:bodyPr/>
        <a:lstStyle/>
        <a:p>
          <a:endParaRPr lang="da-DK"/>
        </a:p>
      </dgm:t>
    </dgm:pt>
    <dgm:pt modelId="{7FD39025-132C-42C2-BE3C-DFA2425AF21D}" type="sibTrans" cxnId="{4BEDF49C-4623-488A-A35C-EB6692213C62}">
      <dgm:prSet/>
      <dgm:spPr/>
      <dgm:t>
        <a:bodyPr/>
        <a:lstStyle/>
        <a:p>
          <a:endParaRPr lang="da-DK"/>
        </a:p>
      </dgm:t>
    </dgm:pt>
    <dgm:pt modelId="{764CBA29-1CC4-4C15-A278-484FC3304311}">
      <dgm:prSet phldrT="[Tekst]" custT="1"/>
      <dgm:spPr>
        <a:solidFill>
          <a:srgbClr val="C0E6E0">
            <a:alpha val="90000"/>
          </a:srgbClr>
        </a:solidFill>
        <a:ln>
          <a:noFill/>
        </a:ln>
      </dgm:spPr>
      <dgm:t>
        <a:bodyPr/>
        <a:lstStyle/>
        <a:p>
          <a:r>
            <a:rPr lang="da-DK" sz="1200">
              <a:latin typeface="+mj-lt"/>
            </a:rPr>
            <a:t>Underrette myndigheder</a:t>
          </a:r>
        </a:p>
      </dgm:t>
    </dgm:pt>
    <dgm:pt modelId="{EBC230DC-7B1D-41CD-A449-CCC02CEE5DEE}" type="parTrans" cxnId="{C08070AA-66CA-4E27-84CF-1FA992C92826}">
      <dgm:prSet/>
      <dgm:spPr/>
      <dgm:t>
        <a:bodyPr/>
        <a:lstStyle/>
        <a:p>
          <a:endParaRPr lang="da-DK"/>
        </a:p>
      </dgm:t>
    </dgm:pt>
    <dgm:pt modelId="{635BDD92-8D3F-4F09-8764-A928E7199A3A}" type="sibTrans" cxnId="{C08070AA-66CA-4E27-84CF-1FA992C92826}">
      <dgm:prSet/>
      <dgm:spPr/>
      <dgm:t>
        <a:bodyPr/>
        <a:lstStyle/>
        <a:p>
          <a:endParaRPr lang="da-DK"/>
        </a:p>
      </dgm:t>
    </dgm:pt>
    <dgm:pt modelId="{3E2FC827-CB61-401D-82FC-C7C3F5476709}">
      <dgm:prSet phldrT="[Tekst]" custT="1"/>
      <dgm:spPr>
        <a:solidFill>
          <a:srgbClr val="C0E6E0">
            <a:alpha val="90000"/>
          </a:srgbClr>
        </a:solidFill>
        <a:ln>
          <a:noFill/>
        </a:ln>
      </dgm:spPr>
      <dgm:t>
        <a:bodyPr/>
        <a:lstStyle/>
        <a:p>
          <a:r>
            <a:rPr lang="da-DK" sz="1200">
              <a:latin typeface="+mj-lt"/>
            </a:rPr>
            <a:t>Understøttelse</a:t>
          </a:r>
        </a:p>
      </dgm:t>
    </dgm:pt>
    <dgm:pt modelId="{956FF0CA-CE82-46FA-AD0E-3D88D9EAECDF}" type="parTrans" cxnId="{5347C742-FF85-47AB-883F-B1218B1DE288}">
      <dgm:prSet/>
      <dgm:spPr/>
      <dgm:t>
        <a:bodyPr/>
        <a:lstStyle/>
        <a:p>
          <a:endParaRPr lang="da-DK"/>
        </a:p>
      </dgm:t>
    </dgm:pt>
    <dgm:pt modelId="{ECE86011-7465-44FC-B504-4D3E83F6C32B}" type="sibTrans" cxnId="{5347C742-FF85-47AB-883F-B1218B1DE288}">
      <dgm:prSet/>
      <dgm:spPr/>
      <dgm:t>
        <a:bodyPr/>
        <a:lstStyle/>
        <a:p>
          <a:endParaRPr lang="da-DK"/>
        </a:p>
      </dgm:t>
    </dgm:pt>
    <dgm:pt modelId="{D6BFA005-CD9C-458A-B97D-DEBFFB5DABFD}">
      <dgm:prSet phldrT="[Tekst]" custT="1"/>
      <dgm:spPr>
        <a:solidFill>
          <a:srgbClr val="C0E6E0">
            <a:alpha val="90000"/>
          </a:srgbClr>
        </a:solidFill>
        <a:ln>
          <a:noFill/>
        </a:ln>
      </dgm:spPr>
      <dgm:t>
        <a:bodyPr/>
        <a:lstStyle/>
        <a:p>
          <a:r>
            <a:rPr lang="da-DK" sz="1200">
              <a:latin typeface="+mj-lt"/>
            </a:rPr>
            <a:t>Formidling af politikker og retningslinjer</a:t>
          </a:r>
        </a:p>
      </dgm:t>
    </dgm:pt>
    <dgm:pt modelId="{B9302B28-E48D-41C9-9E12-5261ACE7442F}" type="parTrans" cxnId="{186ECE6F-8929-477F-9814-71AB4754BE9B}">
      <dgm:prSet/>
      <dgm:spPr/>
      <dgm:t>
        <a:bodyPr/>
        <a:lstStyle/>
        <a:p>
          <a:endParaRPr lang="da-DK"/>
        </a:p>
      </dgm:t>
    </dgm:pt>
    <dgm:pt modelId="{B0546F52-47A5-4C9E-9DC4-4991DF33573C}" type="sibTrans" cxnId="{186ECE6F-8929-477F-9814-71AB4754BE9B}">
      <dgm:prSet/>
      <dgm:spPr/>
      <dgm:t>
        <a:bodyPr/>
        <a:lstStyle/>
        <a:p>
          <a:endParaRPr lang="da-DK"/>
        </a:p>
      </dgm:t>
    </dgm:pt>
    <dgm:pt modelId="{06CE3EF4-09A6-4546-ADBD-002626BFC86A}">
      <dgm:prSet phldrT="[Tekst]" custT="1"/>
      <dgm:spPr>
        <a:solidFill>
          <a:srgbClr val="C0E6E0">
            <a:alpha val="90000"/>
          </a:srgbClr>
        </a:solidFill>
        <a:ln>
          <a:noFill/>
        </a:ln>
      </dgm:spPr>
      <dgm:t>
        <a:bodyPr/>
        <a:lstStyle/>
        <a:p>
          <a:endParaRPr lang="da-DK" sz="1200">
            <a:latin typeface="+mj-lt"/>
          </a:endParaRPr>
        </a:p>
      </dgm:t>
    </dgm:pt>
    <dgm:pt modelId="{604E67FB-3C6D-42CB-A101-A88136413EF4}" type="parTrans" cxnId="{CB8AC936-727C-4957-B59C-755F48A1C1B7}">
      <dgm:prSet/>
      <dgm:spPr/>
      <dgm:t>
        <a:bodyPr/>
        <a:lstStyle/>
        <a:p>
          <a:endParaRPr lang="da-DK"/>
        </a:p>
      </dgm:t>
    </dgm:pt>
    <dgm:pt modelId="{DD06E551-11E5-411B-BB2E-AB55F8B59D88}" type="sibTrans" cxnId="{CB8AC936-727C-4957-B59C-755F48A1C1B7}">
      <dgm:prSet/>
      <dgm:spPr/>
      <dgm:t>
        <a:bodyPr/>
        <a:lstStyle/>
        <a:p>
          <a:endParaRPr lang="da-DK"/>
        </a:p>
      </dgm:t>
    </dgm:pt>
    <dgm:pt modelId="{C3C53F58-3B31-49F6-990E-07B784056270}">
      <dgm:prSet phldrT="[Tekst]" custT="1"/>
      <dgm:spPr>
        <a:solidFill>
          <a:srgbClr val="C0E6E0">
            <a:alpha val="90000"/>
          </a:srgbClr>
        </a:solidFill>
        <a:ln>
          <a:noFill/>
        </a:ln>
      </dgm:spPr>
      <dgm:t>
        <a:bodyPr/>
        <a:lstStyle/>
        <a:p>
          <a:r>
            <a:rPr lang="da-DK" sz="1200">
              <a:latin typeface="+mj-lt"/>
            </a:rPr>
            <a:t>Børneattest og evt. straffeattest</a:t>
          </a:r>
        </a:p>
      </dgm:t>
    </dgm:pt>
    <dgm:pt modelId="{AAD7E1C0-C4BD-4326-B58A-1A2B6594C540}" type="parTrans" cxnId="{B9FBFDFE-0045-452A-B3FB-9C16815EA917}">
      <dgm:prSet/>
      <dgm:spPr/>
      <dgm:t>
        <a:bodyPr/>
        <a:lstStyle/>
        <a:p>
          <a:endParaRPr lang="da-DK"/>
        </a:p>
      </dgm:t>
    </dgm:pt>
    <dgm:pt modelId="{4EB05959-759A-4244-802A-9329F654B14F}" type="sibTrans" cxnId="{B9FBFDFE-0045-452A-B3FB-9C16815EA917}">
      <dgm:prSet/>
      <dgm:spPr/>
      <dgm:t>
        <a:bodyPr/>
        <a:lstStyle/>
        <a:p>
          <a:endParaRPr lang="da-DK"/>
        </a:p>
      </dgm:t>
    </dgm:pt>
    <dgm:pt modelId="{45469E42-9096-44FC-A70A-0527938AD96A}" type="pres">
      <dgm:prSet presAssocID="{3B81868E-879A-4BB4-A87A-07031282EEF0}" presName="cycleMatrixDiagram" presStyleCnt="0">
        <dgm:presLayoutVars>
          <dgm:chMax val="1"/>
          <dgm:dir/>
          <dgm:animLvl val="lvl"/>
          <dgm:resizeHandles val="exact"/>
        </dgm:presLayoutVars>
      </dgm:prSet>
      <dgm:spPr/>
      <dgm:t>
        <a:bodyPr/>
        <a:lstStyle/>
        <a:p>
          <a:endParaRPr lang="en-US"/>
        </a:p>
      </dgm:t>
    </dgm:pt>
    <dgm:pt modelId="{F9D33852-FB35-4BB4-858A-4A066F45F283}" type="pres">
      <dgm:prSet presAssocID="{3B81868E-879A-4BB4-A87A-07031282EEF0}" presName="children" presStyleCnt="0"/>
      <dgm:spPr/>
    </dgm:pt>
    <dgm:pt modelId="{C1B09FC1-0348-4968-AC6B-2FF6B7521F74}" type="pres">
      <dgm:prSet presAssocID="{3B81868E-879A-4BB4-A87A-07031282EEF0}" presName="child1group" presStyleCnt="0"/>
      <dgm:spPr/>
    </dgm:pt>
    <dgm:pt modelId="{A5A69F71-5651-4C61-AC49-810EF812ECBF}" type="pres">
      <dgm:prSet presAssocID="{3B81868E-879A-4BB4-A87A-07031282EEF0}" presName="child1" presStyleLbl="bgAcc1" presStyleIdx="0" presStyleCnt="4"/>
      <dgm:spPr/>
      <dgm:t>
        <a:bodyPr/>
        <a:lstStyle/>
        <a:p>
          <a:endParaRPr lang="en-US"/>
        </a:p>
      </dgm:t>
    </dgm:pt>
    <dgm:pt modelId="{26A76C42-937E-4573-A4F1-252FC6FAE20A}" type="pres">
      <dgm:prSet presAssocID="{3B81868E-879A-4BB4-A87A-07031282EEF0}" presName="child1Text" presStyleLbl="bgAcc1" presStyleIdx="0" presStyleCnt="4">
        <dgm:presLayoutVars>
          <dgm:bulletEnabled val="1"/>
        </dgm:presLayoutVars>
      </dgm:prSet>
      <dgm:spPr/>
      <dgm:t>
        <a:bodyPr/>
        <a:lstStyle/>
        <a:p>
          <a:endParaRPr lang="en-US"/>
        </a:p>
      </dgm:t>
    </dgm:pt>
    <dgm:pt modelId="{3BEC2EBD-9F4E-44F3-943F-7C47F9EB7DF8}" type="pres">
      <dgm:prSet presAssocID="{3B81868E-879A-4BB4-A87A-07031282EEF0}" presName="child2group" presStyleCnt="0"/>
      <dgm:spPr/>
    </dgm:pt>
    <dgm:pt modelId="{9B126AB9-30A9-4CE0-BBC3-796CA99B944B}" type="pres">
      <dgm:prSet presAssocID="{3B81868E-879A-4BB4-A87A-07031282EEF0}" presName="child2" presStyleLbl="bgAcc1" presStyleIdx="1" presStyleCnt="4"/>
      <dgm:spPr/>
      <dgm:t>
        <a:bodyPr/>
        <a:lstStyle/>
        <a:p>
          <a:endParaRPr lang="en-US"/>
        </a:p>
      </dgm:t>
    </dgm:pt>
    <dgm:pt modelId="{9FA8855B-D027-4436-AF9A-48DBDDCCA8D3}" type="pres">
      <dgm:prSet presAssocID="{3B81868E-879A-4BB4-A87A-07031282EEF0}" presName="child2Text" presStyleLbl="bgAcc1" presStyleIdx="1" presStyleCnt="4">
        <dgm:presLayoutVars>
          <dgm:bulletEnabled val="1"/>
        </dgm:presLayoutVars>
      </dgm:prSet>
      <dgm:spPr/>
      <dgm:t>
        <a:bodyPr/>
        <a:lstStyle/>
        <a:p>
          <a:endParaRPr lang="en-US"/>
        </a:p>
      </dgm:t>
    </dgm:pt>
    <dgm:pt modelId="{147DDEBA-FE74-4DA3-9607-F1EDB2EFE50E}" type="pres">
      <dgm:prSet presAssocID="{3B81868E-879A-4BB4-A87A-07031282EEF0}" presName="child3group" presStyleCnt="0"/>
      <dgm:spPr/>
    </dgm:pt>
    <dgm:pt modelId="{7D1CDA8C-0832-4DD9-BE74-6DFB95F342C3}" type="pres">
      <dgm:prSet presAssocID="{3B81868E-879A-4BB4-A87A-07031282EEF0}" presName="child3" presStyleLbl="bgAcc1" presStyleIdx="2" presStyleCnt="4"/>
      <dgm:spPr/>
      <dgm:t>
        <a:bodyPr/>
        <a:lstStyle/>
        <a:p>
          <a:endParaRPr lang="en-US"/>
        </a:p>
      </dgm:t>
    </dgm:pt>
    <dgm:pt modelId="{24C3095E-3019-4DF5-8A74-4CE2F6FC7800}" type="pres">
      <dgm:prSet presAssocID="{3B81868E-879A-4BB4-A87A-07031282EEF0}" presName="child3Text" presStyleLbl="bgAcc1" presStyleIdx="2" presStyleCnt="4">
        <dgm:presLayoutVars>
          <dgm:bulletEnabled val="1"/>
        </dgm:presLayoutVars>
      </dgm:prSet>
      <dgm:spPr/>
      <dgm:t>
        <a:bodyPr/>
        <a:lstStyle/>
        <a:p>
          <a:endParaRPr lang="en-US"/>
        </a:p>
      </dgm:t>
    </dgm:pt>
    <dgm:pt modelId="{382CEDDA-AE64-4A0F-8E31-7995846F4AFC}" type="pres">
      <dgm:prSet presAssocID="{3B81868E-879A-4BB4-A87A-07031282EEF0}" presName="child4group" presStyleCnt="0"/>
      <dgm:spPr/>
    </dgm:pt>
    <dgm:pt modelId="{7F10282C-57AD-4950-A70A-2153C5D5100F}" type="pres">
      <dgm:prSet presAssocID="{3B81868E-879A-4BB4-A87A-07031282EEF0}" presName="child4" presStyleLbl="bgAcc1" presStyleIdx="3" presStyleCnt="4"/>
      <dgm:spPr/>
      <dgm:t>
        <a:bodyPr/>
        <a:lstStyle/>
        <a:p>
          <a:endParaRPr lang="en-US"/>
        </a:p>
      </dgm:t>
    </dgm:pt>
    <dgm:pt modelId="{E22C88B6-5ED4-493D-8C1D-8F9573360527}" type="pres">
      <dgm:prSet presAssocID="{3B81868E-879A-4BB4-A87A-07031282EEF0}" presName="child4Text" presStyleLbl="bgAcc1" presStyleIdx="3" presStyleCnt="4">
        <dgm:presLayoutVars>
          <dgm:bulletEnabled val="1"/>
        </dgm:presLayoutVars>
      </dgm:prSet>
      <dgm:spPr/>
      <dgm:t>
        <a:bodyPr/>
        <a:lstStyle/>
        <a:p>
          <a:endParaRPr lang="en-US"/>
        </a:p>
      </dgm:t>
    </dgm:pt>
    <dgm:pt modelId="{D28491C3-0BF2-4E28-9018-C71ECF9957E8}" type="pres">
      <dgm:prSet presAssocID="{3B81868E-879A-4BB4-A87A-07031282EEF0}" presName="childPlaceholder" presStyleCnt="0"/>
      <dgm:spPr/>
    </dgm:pt>
    <dgm:pt modelId="{2F6F8536-F56F-4606-B0EB-45620B4D97C5}" type="pres">
      <dgm:prSet presAssocID="{3B81868E-879A-4BB4-A87A-07031282EEF0}" presName="circle" presStyleCnt="0"/>
      <dgm:spPr/>
    </dgm:pt>
    <dgm:pt modelId="{2CB63DEA-EC43-4A00-A12D-845ACDD1BE50}" type="pres">
      <dgm:prSet presAssocID="{3B81868E-879A-4BB4-A87A-07031282EEF0}" presName="quadrant1" presStyleLbl="node1" presStyleIdx="0" presStyleCnt="4">
        <dgm:presLayoutVars>
          <dgm:chMax val="1"/>
          <dgm:bulletEnabled val="1"/>
        </dgm:presLayoutVars>
      </dgm:prSet>
      <dgm:spPr/>
      <dgm:t>
        <a:bodyPr/>
        <a:lstStyle/>
        <a:p>
          <a:endParaRPr lang="en-US"/>
        </a:p>
      </dgm:t>
    </dgm:pt>
    <dgm:pt modelId="{AB9A68D3-93BD-4E81-9665-C613682871AD}" type="pres">
      <dgm:prSet presAssocID="{3B81868E-879A-4BB4-A87A-07031282EEF0}" presName="quadrant2" presStyleLbl="node1" presStyleIdx="1" presStyleCnt="4">
        <dgm:presLayoutVars>
          <dgm:chMax val="1"/>
          <dgm:bulletEnabled val="1"/>
        </dgm:presLayoutVars>
      </dgm:prSet>
      <dgm:spPr/>
      <dgm:t>
        <a:bodyPr/>
        <a:lstStyle/>
        <a:p>
          <a:endParaRPr lang="en-US"/>
        </a:p>
      </dgm:t>
    </dgm:pt>
    <dgm:pt modelId="{45AB1327-9294-4F87-95C8-C687C2FAAE80}" type="pres">
      <dgm:prSet presAssocID="{3B81868E-879A-4BB4-A87A-07031282EEF0}" presName="quadrant3" presStyleLbl="node1" presStyleIdx="2" presStyleCnt="4">
        <dgm:presLayoutVars>
          <dgm:chMax val="1"/>
          <dgm:bulletEnabled val="1"/>
        </dgm:presLayoutVars>
      </dgm:prSet>
      <dgm:spPr/>
      <dgm:t>
        <a:bodyPr/>
        <a:lstStyle/>
        <a:p>
          <a:endParaRPr lang="en-US"/>
        </a:p>
      </dgm:t>
    </dgm:pt>
    <dgm:pt modelId="{638E6704-6FB8-4400-8C05-6787943C0A43}" type="pres">
      <dgm:prSet presAssocID="{3B81868E-879A-4BB4-A87A-07031282EEF0}" presName="quadrant4" presStyleLbl="node1" presStyleIdx="3" presStyleCnt="4">
        <dgm:presLayoutVars>
          <dgm:chMax val="1"/>
          <dgm:bulletEnabled val="1"/>
        </dgm:presLayoutVars>
      </dgm:prSet>
      <dgm:spPr/>
      <dgm:t>
        <a:bodyPr/>
        <a:lstStyle/>
        <a:p>
          <a:endParaRPr lang="en-US"/>
        </a:p>
      </dgm:t>
    </dgm:pt>
    <dgm:pt modelId="{C15B01B0-42D0-42CB-9DB1-99622BFDC2D4}" type="pres">
      <dgm:prSet presAssocID="{3B81868E-879A-4BB4-A87A-07031282EEF0}" presName="quadrantPlaceholder" presStyleCnt="0"/>
      <dgm:spPr/>
    </dgm:pt>
    <dgm:pt modelId="{6D423EF1-0AE4-4696-AB35-82E5558DDC4C}" type="pres">
      <dgm:prSet presAssocID="{3B81868E-879A-4BB4-A87A-07031282EEF0}" presName="center1" presStyleLbl="fgShp" presStyleIdx="0" presStyleCnt="2"/>
      <dgm:spPr>
        <a:solidFill>
          <a:srgbClr val="88BED4"/>
        </a:solidFill>
      </dgm:spPr>
    </dgm:pt>
    <dgm:pt modelId="{5D8964E1-8D74-4FE9-A6F4-11ED7790411B}" type="pres">
      <dgm:prSet presAssocID="{3B81868E-879A-4BB4-A87A-07031282EEF0}" presName="center2" presStyleLbl="fgShp" presStyleIdx="1" presStyleCnt="2"/>
      <dgm:spPr>
        <a:solidFill>
          <a:srgbClr val="88BED4"/>
        </a:solidFill>
      </dgm:spPr>
    </dgm:pt>
  </dgm:ptLst>
  <dgm:cxnLst>
    <dgm:cxn modelId="{CFA7473F-4D60-4F20-A5D4-4E4A2804AAC4}" srcId="{C125C902-6455-47D1-918D-CACB16ED37A0}" destId="{8B2D0C55-F3C0-4201-80B0-86DC9A3EDBAC}" srcOrd="1" destOrd="0" parTransId="{92B9F071-633F-4196-91B7-458187C57F3E}" sibTransId="{12B35C19-FB08-442F-8715-9ED59D6F5D52}"/>
    <dgm:cxn modelId="{C455CF8F-E130-4C97-9353-A837471A8E9E}" srcId="{3B81868E-879A-4BB4-A87A-07031282EEF0}" destId="{99E1594A-ABE1-429C-861D-6169543627A8}" srcOrd="0" destOrd="0" parTransId="{49A256C1-9D49-4DCF-BA30-5C4578C106AD}" sibTransId="{5B92D3F1-D351-478D-97B9-D1B2D438597D}"/>
    <dgm:cxn modelId="{35C0C67D-80E8-4EDE-880E-0BA2AFBDD19D}" srcId="{3B81868E-879A-4BB4-A87A-07031282EEF0}" destId="{234AE783-4354-4FF7-94DC-F787C0480D49}" srcOrd="3" destOrd="0" parTransId="{01D7E5A4-DD46-4F2D-AC52-5DD40FB11FEA}" sibTransId="{6F382085-C41E-4048-9104-EF0CB840FD18}"/>
    <dgm:cxn modelId="{1C2D38F3-2119-4AFD-91FF-B1B87144F093}" type="presOf" srcId="{234AE783-4354-4FF7-94DC-F787C0480D49}" destId="{638E6704-6FB8-4400-8C05-6787943C0A43}" srcOrd="0" destOrd="0" presId="urn:microsoft.com/office/officeart/2005/8/layout/cycle4"/>
    <dgm:cxn modelId="{1C4E76B1-EB7D-4278-A65A-08FB5C8E3C94}" type="presOf" srcId="{99E1594A-ABE1-429C-861D-6169543627A8}" destId="{2CB63DEA-EC43-4A00-A12D-845ACDD1BE50}" srcOrd="0" destOrd="0" presId="urn:microsoft.com/office/officeart/2005/8/layout/cycle4"/>
    <dgm:cxn modelId="{AA357171-4446-4E2A-AA77-E04C7604128A}" type="presOf" srcId="{3E2FC827-CB61-401D-82FC-C7C3F5476709}" destId="{24C3095E-3019-4DF5-8A74-4CE2F6FC7800}" srcOrd="1" destOrd="2" presId="urn:microsoft.com/office/officeart/2005/8/layout/cycle4"/>
    <dgm:cxn modelId="{CB8AC936-727C-4957-B59C-755F48A1C1B7}" srcId="{C125C902-6455-47D1-918D-CACB16ED37A0}" destId="{06CE3EF4-09A6-4546-ADBD-002626BFC86A}" srcOrd="0" destOrd="0" parTransId="{604E67FB-3C6D-42CB-A101-A88136413EF4}" sibTransId="{DD06E551-11E5-411B-BB2E-AB55F8B59D88}"/>
    <dgm:cxn modelId="{13949A9A-7439-43C8-8CAD-4CBC301B1A53}" type="presOf" srcId="{C3C53F58-3B31-49F6-990E-07B784056270}" destId="{9B126AB9-30A9-4CE0-BBC3-796CA99B944B}" srcOrd="0" destOrd="0" presId="urn:microsoft.com/office/officeart/2005/8/layout/cycle4"/>
    <dgm:cxn modelId="{B4278429-5976-4210-830E-00BE5E32FAF5}" type="presOf" srcId="{C125C902-6455-47D1-918D-CACB16ED37A0}" destId="{45AB1327-9294-4F87-95C8-C687C2FAAE80}" srcOrd="0" destOrd="0" presId="urn:microsoft.com/office/officeart/2005/8/layout/cycle4"/>
    <dgm:cxn modelId="{FEED465E-FA0A-4C5F-8659-3BF163FD85CF}" srcId="{3B81868E-879A-4BB4-A87A-07031282EEF0}" destId="{869A4305-8DCB-45B9-A302-C08519BC292E}" srcOrd="1" destOrd="0" parTransId="{F154A415-EB87-42A0-993E-7E62ABE62DDA}" sibTransId="{3BAA9F36-0380-4F20-B0F5-541CF45F35D7}"/>
    <dgm:cxn modelId="{D1D10A2C-5D9F-4D4C-8C2B-3B2494B3C26D}" type="presOf" srcId="{3B81868E-879A-4BB4-A87A-07031282EEF0}" destId="{45469E42-9096-44FC-A70A-0527938AD96A}" srcOrd="0" destOrd="0" presId="urn:microsoft.com/office/officeart/2005/8/layout/cycle4"/>
    <dgm:cxn modelId="{4BEDF49C-4623-488A-A35C-EB6692213C62}" srcId="{234AE783-4354-4FF7-94DC-F787C0480D49}" destId="{AC80DC52-D8C5-4924-A9F3-B9903DF01CA7}" srcOrd="1" destOrd="0" parTransId="{6F564B21-55F0-4751-ACC1-9966354DFE25}" sibTransId="{7FD39025-132C-42C2-BE3C-DFA2425AF21D}"/>
    <dgm:cxn modelId="{5347C742-FF85-47AB-883F-B1218B1DE288}" srcId="{C125C902-6455-47D1-918D-CACB16ED37A0}" destId="{3E2FC827-CB61-401D-82FC-C7C3F5476709}" srcOrd="2" destOrd="0" parTransId="{956FF0CA-CE82-46FA-AD0E-3D88D9EAECDF}" sibTransId="{ECE86011-7465-44FC-B504-4D3E83F6C32B}"/>
    <dgm:cxn modelId="{45A4E5EC-9E65-4870-A063-CAAF60A39BA9}" srcId="{99E1594A-ABE1-429C-861D-6169543627A8}" destId="{886474C7-1747-4800-8854-01738F2019C0}" srcOrd="0" destOrd="0" parTransId="{931D6653-840F-48FB-9467-EBBB51B274C8}" sibTransId="{134DA7AE-1156-4121-9BD3-1F1238C23E27}"/>
    <dgm:cxn modelId="{87D706A5-471C-4C66-80C8-BC80A457EE1B}" srcId="{869A4305-8DCB-45B9-A302-C08519BC292E}" destId="{7733C993-DAB1-4F39-816E-F0F047B09EA4}" srcOrd="1" destOrd="0" parTransId="{110FE95A-5BFE-4130-B5AE-2FF948A0C83B}" sibTransId="{EC067B13-85A1-49EB-B66C-39EB4FC8BBD2}"/>
    <dgm:cxn modelId="{027D8C77-8AC0-4D69-86E9-67B59B89A18B}" type="presOf" srcId="{06CE3EF4-09A6-4546-ADBD-002626BFC86A}" destId="{24C3095E-3019-4DF5-8A74-4CE2F6FC7800}" srcOrd="1" destOrd="0" presId="urn:microsoft.com/office/officeart/2005/8/layout/cycle4"/>
    <dgm:cxn modelId="{465104A8-CC9A-4E0C-BA85-8A85B9D43C1C}" type="presOf" srcId="{AC80DC52-D8C5-4924-A9F3-B9903DF01CA7}" destId="{7F10282C-57AD-4950-A70A-2153C5D5100F}" srcOrd="0" destOrd="1" presId="urn:microsoft.com/office/officeart/2005/8/layout/cycle4"/>
    <dgm:cxn modelId="{015B1B64-9A3C-4884-86F1-1288A7D157B4}" type="presOf" srcId="{7733C993-DAB1-4F39-816E-F0F047B09EA4}" destId="{9B126AB9-30A9-4CE0-BBC3-796CA99B944B}" srcOrd="0" destOrd="1" presId="urn:microsoft.com/office/officeart/2005/8/layout/cycle4"/>
    <dgm:cxn modelId="{66793D93-502A-41BF-881C-278074D5E9E2}" type="presOf" srcId="{C3C53F58-3B31-49F6-990E-07B784056270}" destId="{9FA8855B-D027-4436-AF9A-48DBDDCCA8D3}" srcOrd="1" destOrd="0" presId="urn:microsoft.com/office/officeart/2005/8/layout/cycle4"/>
    <dgm:cxn modelId="{C08070AA-66CA-4E27-84CF-1FA992C92826}" srcId="{234AE783-4354-4FF7-94DC-F787C0480D49}" destId="{764CBA29-1CC4-4C15-A278-484FC3304311}" srcOrd="2" destOrd="0" parTransId="{EBC230DC-7B1D-41CD-A449-CCC02CEE5DEE}" sibTransId="{635BDD92-8D3F-4F09-8764-A928E7199A3A}"/>
    <dgm:cxn modelId="{B9FBFDFE-0045-452A-B3FB-9C16815EA917}" srcId="{869A4305-8DCB-45B9-A302-C08519BC292E}" destId="{C3C53F58-3B31-49F6-990E-07B784056270}" srcOrd="0" destOrd="0" parTransId="{AAD7E1C0-C4BD-4326-B58A-1A2B6594C540}" sibTransId="{4EB05959-759A-4244-802A-9329F654B14F}"/>
    <dgm:cxn modelId="{537F1603-0B4A-4AF5-8158-DAEED123AD43}" type="presOf" srcId="{7733C993-DAB1-4F39-816E-F0F047B09EA4}" destId="{9FA8855B-D027-4436-AF9A-48DBDDCCA8D3}" srcOrd="1" destOrd="1" presId="urn:microsoft.com/office/officeart/2005/8/layout/cycle4"/>
    <dgm:cxn modelId="{3135876D-9239-468E-8865-4536EC058A32}" type="presOf" srcId="{E798F901-EBEB-4F86-A93C-6B2FDF898B37}" destId="{E22C88B6-5ED4-493D-8C1D-8F9573360527}" srcOrd="1" destOrd="0" presId="urn:microsoft.com/office/officeart/2005/8/layout/cycle4"/>
    <dgm:cxn modelId="{0C03AEA0-B516-43DD-BCED-66EF21B0D240}" type="presOf" srcId="{E798F901-EBEB-4F86-A93C-6B2FDF898B37}" destId="{7F10282C-57AD-4950-A70A-2153C5D5100F}" srcOrd="0" destOrd="0" presId="urn:microsoft.com/office/officeart/2005/8/layout/cycle4"/>
    <dgm:cxn modelId="{186ECE6F-8929-477F-9814-71AB4754BE9B}" srcId="{99E1594A-ABE1-429C-861D-6169543627A8}" destId="{D6BFA005-CD9C-458A-B97D-DEBFFB5DABFD}" srcOrd="1" destOrd="0" parTransId="{B9302B28-E48D-41C9-9E12-5261ACE7442F}" sibTransId="{B0546F52-47A5-4C9E-9DC4-4991DF33573C}"/>
    <dgm:cxn modelId="{2E051509-2703-48A7-9BF1-AAF46452CFFB}" type="presOf" srcId="{D6BFA005-CD9C-458A-B97D-DEBFFB5DABFD}" destId="{26A76C42-937E-4573-A4F1-252FC6FAE20A}" srcOrd="1" destOrd="1" presId="urn:microsoft.com/office/officeart/2005/8/layout/cycle4"/>
    <dgm:cxn modelId="{76177871-72DC-42C2-A4D0-C65FBF1ABD5C}" type="presOf" srcId="{8B2D0C55-F3C0-4201-80B0-86DC9A3EDBAC}" destId="{7D1CDA8C-0832-4DD9-BE74-6DFB95F342C3}" srcOrd="0" destOrd="1" presId="urn:microsoft.com/office/officeart/2005/8/layout/cycle4"/>
    <dgm:cxn modelId="{C5A839DC-B013-4BB6-A2F6-A96D2EE228BC}" type="presOf" srcId="{764CBA29-1CC4-4C15-A278-484FC3304311}" destId="{7F10282C-57AD-4950-A70A-2153C5D5100F}" srcOrd="0" destOrd="2" presId="urn:microsoft.com/office/officeart/2005/8/layout/cycle4"/>
    <dgm:cxn modelId="{19F68A13-DF53-4965-A97C-58667446B518}" srcId="{3B81868E-879A-4BB4-A87A-07031282EEF0}" destId="{C125C902-6455-47D1-918D-CACB16ED37A0}" srcOrd="2" destOrd="0" parTransId="{A7B8EDCC-062C-46CA-95C9-944F5E2770CB}" sibTransId="{3477017F-7E8C-46A7-973E-B8E5E7DF3A89}"/>
    <dgm:cxn modelId="{00F46A9B-D06B-42E0-ACA4-E1A3FADC6140}" type="presOf" srcId="{8B2D0C55-F3C0-4201-80B0-86DC9A3EDBAC}" destId="{24C3095E-3019-4DF5-8A74-4CE2F6FC7800}" srcOrd="1" destOrd="1" presId="urn:microsoft.com/office/officeart/2005/8/layout/cycle4"/>
    <dgm:cxn modelId="{3E44062E-3414-49D6-A435-AC6AEFEDC41A}" type="presOf" srcId="{06CE3EF4-09A6-4546-ADBD-002626BFC86A}" destId="{7D1CDA8C-0832-4DD9-BE74-6DFB95F342C3}" srcOrd="0" destOrd="0" presId="urn:microsoft.com/office/officeart/2005/8/layout/cycle4"/>
    <dgm:cxn modelId="{2093E7B7-DA32-4F44-B438-EF7EF1040575}" type="presOf" srcId="{3E2FC827-CB61-401D-82FC-C7C3F5476709}" destId="{7D1CDA8C-0832-4DD9-BE74-6DFB95F342C3}" srcOrd="0" destOrd="2" presId="urn:microsoft.com/office/officeart/2005/8/layout/cycle4"/>
    <dgm:cxn modelId="{7FBE3BA6-32C3-4173-80E4-944159A49AA4}" type="presOf" srcId="{869A4305-8DCB-45B9-A302-C08519BC292E}" destId="{AB9A68D3-93BD-4E81-9665-C613682871AD}" srcOrd="0" destOrd="0" presId="urn:microsoft.com/office/officeart/2005/8/layout/cycle4"/>
    <dgm:cxn modelId="{E4922D0C-847C-4DB6-9733-DE5B0BD243E6}" srcId="{234AE783-4354-4FF7-94DC-F787C0480D49}" destId="{E798F901-EBEB-4F86-A93C-6B2FDF898B37}" srcOrd="0" destOrd="0" parTransId="{E4CA4483-65A5-4B29-86BD-4C1229252865}" sibTransId="{91EDB07E-A632-4834-8163-12A9A4DD6948}"/>
    <dgm:cxn modelId="{26644303-B5B0-4C9C-9F4C-171F93D8D69A}" type="presOf" srcId="{D6BFA005-CD9C-458A-B97D-DEBFFB5DABFD}" destId="{A5A69F71-5651-4C61-AC49-810EF812ECBF}" srcOrd="0" destOrd="1" presId="urn:microsoft.com/office/officeart/2005/8/layout/cycle4"/>
    <dgm:cxn modelId="{727D6E3D-3067-472F-9F0C-7C1D5EA58325}" type="presOf" srcId="{764CBA29-1CC4-4C15-A278-484FC3304311}" destId="{E22C88B6-5ED4-493D-8C1D-8F9573360527}" srcOrd="1" destOrd="2" presId="urn:microsoft.com/office/officeart/2005/8/layout/cycle4"/>
    <dgm:cxn modelId="{55AE276B-51F9-41E8-A67D-4F63198C81AD}" type="presOf" srcId="{AC80DC52-D8C5-4924-A9F3-B9903DF01CA7}" destId="{E22C88B6-5ED4-493D-8C1D-8F9573360527}" srcOrd="1" destOrd="1" presId="urn:microsoft.com/office/officeart/2005/8/layout/cycle4"/>
    <dgm:cxn modelId="{9636CB9A-6B80-4346-85C8-616C8AF02415}" type="presOf" srcId="{886474C7-1747-4800-8854-01738F2019C0}" destId="{A5A69F71-5651-4C61-AC49-810EF812ECBF}" srcOrd="0" destOrd="0" presId="urn:microsoft.com/office/officeart/2005/8/layout/cycle4"/>
    <dgm:cxn modelId="{9C1E5BDD-F5BB-4873-B3E5-1FC8A14DCBB1}" type="presOf" srcId="{886474C7-1747-4800-8854-01738F2019C0}" destId="{26A76C42-937E-4573-A4F1-252FC6FAE20A}" srcOrd="1" destOrd="0" presId="urn:microsoft.com/office/officeart/2005/8/layout/cycle4"/>
    <dgm:cxn modelId="{185A155D-C885-41C9-8354-9285744745AB}" type="presParOf" srcId="{45469E42-9096-44FC-A70A-0527938AD96A}" destId="{F9D33852-FB35-4BB4-858A-4A066F45F283}" srcOrd="0" destOrd="0" presId="urn:microsoft.com/office/officeart/2005/8/layout/cycle4"/>
    <dgm:cxn modelId="{7E977D7A-31E4-4227-91BA-443713777F3C}" type="presParOf" srcId="{F9D33852-FB35-4BB4-858A-4A066F45F283}" destId="{C1B09FC1-0348-4968-AC6B-2FF6B7521F74}" srcOrd="0" destOrd="0" presId="urn:microsoft.com/office/officeart/2005/8/layout/cycle4"/>
    <dgm:cxn modelId="{135773D5-E098-429D-9D08-BE78055FE20D}" type="presParOf" srcId="{C1B09FC1-0348-4968-AC6B-2FF6B7521F74}" destId="{A5A69F71-5651-4C61-AC49-810EF812ECBF}" srcOrd="0" destOrd="0" presId="urn:microsoft.com/office/officeart/2005/8/layout/cycle4"/>
    <dgm:cxn modelId="{84DD6F97-CDC9-43B8-B45E-4FC7EBCBAA65}" type="presParOf" srcId="{C1B09FC1-0348-4968-AC6B-2FF6B7521F74}" destId="{26A76C42-937E-4573-A4F1-252FC6FAE20A}" srcOrd="1" destOrd="0" presId="urn:microsoft.com/office/officeart/2005/8/layout/cycle4"/>
    <dgm:cxn modelId="{1969EF9B-FE3B-4193-9780-57151182722D}" type="presParOf" srcId="{F9D33852-FB35-4BB4-858A-4A066F45F283}" destId="{3BEC2EBD-9F4E-44F3-943F-7C47F9EB7DF8}" srcOrd="1" destOrd="0" presId="urn:microsoft.com/office/officeart/2005/8/layout/cycle4"/>
    <dgm:cxn modelId="{4EC4D58E-EA5F-46B4-97FE-174F0D290C82}" type="presParOf" srcId="{3BEC2EBD-9F4E-44F3-943F-7C47F9EB7DF8}" destId="{9B126AB9-30A9-4CE0-BBC3-796CA99B944B}" srcOrd="0" destOrd="0" presId="urn:microsoft.com/office/officeart/2005/8/layout/cycle4"/>
    <dgm:cxn modelId="{84448E10-CDA4-4BFC-8779-F3AA1FDACFF3}" type="presParOf" srcId="{3BEC2EBD-9F4E-44F3-943F-7C47F9EB7DF8}" destId="{9FA8855B-D027-4436-AF9A-48DBDDCCA8D3}" srcOrd="1" destOrd="0" presId="urn:microsoft.com/office/officeart/2005/8/layout/cycle4"/>
    <dgm:cxn modelId="{AED231AC-7EBE-41BF-83E2-71EE020F4DC0}" type="presParOf" srcId="{F9D33852-FB35-4BB4-858A-4A066F45F283}" destId="{147DDEBA-FE74-4DA3-9607-F1EDB2EFE50E}" srcOrd="2" destOrd="0" presId="urn:microsoft.com/office/officeart/2005/8/layout/cycle4"/>
    <dgm:cxn modelId="{F3FBF559-2650-412D-AA6A-A0575A4B20CC}" type="presParOf" srcId="{147DDEBA-FE74-4DA3-9607-F1EDB2EFE50E}" destId="{7D1CDA8C-0832-4DD9-BE74-6DFB95F342C3}" srcOrd="0" destOrd="0" presId="urn:microsoft.com/office/officeart/2005/8/layout/cycle4"/>
    <dgm:cxn modelId="{232784AB-08C3-47E5-87DF-C828D6DA9467}" type="presParOf" srcId="{147DDEBA-FE74-4DA3-9607-F1EDB2EFE50E}" destId="{24C3095E-3019-4DF5-8A74-4CE2F6FC7800}" srcOrd="1" destOrd="0" presId="urn:microsoft.com/office/officeart/2005/8/layout/cycle4"/>
    <dgm:cxn modelId="{9BBD7232-4F3B-44FB-98FE-7E7E811E24CE}" type="presParOf" srcId="{F9D33852-FB35-4BB4-858A-4A066F45F283}" destId="{382CEDDA-AE64-4A0F-8E31-7995846F4AFC}" srcOrd="3" destOrd="0" presId="urn:microsoft.com/office/officeart/2005/8/layout/cycle4"/>
    <dgm:cxn modelId="{CD5A7616-BA0C-4A99-81A9-679F34609E36}" type="presParOf" srcId="{382CEDDA-AE64-4A0F-8E31-7995846F4AFC}" destId="{7F10282C-57AD-4950-A70A-2153C5D5100F}" srcOrd="0" destOrd="0" presId="urn:microsoft.com/office/officeart/2005/8/layout/cycle4"/>
    <dgm:cxn modelId="{B377C259-2527-4EFA-86D8-47BDD9B42CCD}" type="presParOf" srcId="{382CEDDA-AE64-4A0F-8E31-7995846F4AFC}" destId="{E22C88B6-5ED4-493D-8C1D-8F9573360527}" srcOrd="1" destOrd="0" presId="urn:microsoft.com/office/officeart/2005/8/layout/cycle4"/>
    <dgm:cxn modelId="{1913D1E6-6F2C-4D05-95C8-6FEA5300DA90}" type="presParOf" srcId="{F9D33852-FB35-4BB4-858A-4A066F45F283}" destId="{D28491C3-0BF2-4E28-9018-C71ECF9957E8}" srcOrd="4" destOrd="0" presId="urn:microsoft.com/office/officeart/2005/8/layout/cycle4"/>
    <dgm:cxn modelId="{52DB0FE4-7E00-4F4A-AE80-D6A0C4BF457C}" type="presParOf" srcId="{45469E42-9096-44FC-A70A-0527938AD96A}" destId="{2F6F8536-F56F-4606-B0EB-45620B4D97C5}" srcOrd="1" destOrd="0" presId="urn:microsoft.com/office/officeart/2005/8/layout/cycle4"/>
    <dgm:cxn modelId="{3E849EBC-6F90-4592-A7A7-6DE202815689}" type="presParOf" srcId="{2F6F8536-F56F-4606-B0EB-45620B4D97C5}" destId="{2CB63DEA-EC43-4A00-A12D-845ACDD1BE50}" srcOrd="0" destOrd="0" presId="urn:microsoft.com/office/officeart/2005/8/layout/cycle4"/>
    <dgm:cxn modelId="{FB3CD618-D09D-4BBD-9CBB-D06973F55B74}" type="presParOf" srcId="{2F6F8536-F56F-4606-B0EB-45620B4D97C5}" destId="{AB9A68D3-93BD-4E81-9665-C613682871AD}" srcOrd="1" destOrd="0" presId="urn:microsoft.com/office/officeart/2005/8/layout/cycle4"/>
    <dgm:cxn modelId="{E7BE5ED0-2091-4572-BB7D-FE91B49C50CD}" type="presParOf" srcId="{2F6F8536-F56F-4606-B0EB-45620B4D97C5}" destId="{45AB1327-9294-4F87-95C8-C687C2FAAE80}" srcOrd="2" destOrd="0" presId="urn:microsoft.com/office/officeart/2005/8/layout/cycle4"/>
    <dgm:cxn modelId="{46FA49B6-BE24-410A-A15D-2213B5449044}" type="presParOf" srcId="{2F6F8536-F56F-4606-B0EB-45620B4D97C5}" destId="{638E6704-6FB8-4400-8C05-6787943C0A43}" srcOrd="3" destOrd="0" presId="urn:microsoft.com/office/officeart/2005/8/layout/cycle4"/>
    <dgm:cxn modelId="{EE02D119-66F9-4FBB-B547-2104E8EC66E3}" type="presParOf" srcId="{2F6F8536-F56F-4606-B0EB-45620B4D97C5}" destId="{C15B01B0-42D0-42CB-9DB1-99622BFDC2D4}" srcOrd="4" destOrd="0" presId="urn:microsoft.com/office/officeart/2005/8/layout/cycle4"/>
    <dgm:cxn modelId="{5E9DBD94-4210-4A41-9D83-D354A9D3E067}" type="presParOf" srcId="{45469E42-9096-44FC-A70A-0527938AD96A}" destId="{6D423EF1-0AE4-4696-AB35-82E5558DDC4C}" srcOrd="2" destOrd="0" presId="urn:microsoft.com/office/officeart/2005/8/layout/cycle4"/>
    <dgm:cxn modelId="{769CAB79-4F82-4DE7-B40D-247ADA99B89A}" type="presParOf" srcId="{45469E42-9096-44FC-A70A-0527938AD96A}" destId="{5D8964E1-8D74-4FE9-A6F4-11ED7790411B}"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88FCD-EB1C-4745-92BA-64D26D4DCA4F}" type="doc">
      <dgm:prSet loTypeId="urn:microsoft.com/office/officeart/2005/8/layout/cycle6" loCatId="cycle" qsTypeId="urn:microsoft.com/office/officeart/2005/8/quickstyle/simple1" qsCatId="simple" csTypeId="urn:microsoft.com/office/officeart/2005/8/colors/accent2_5" csCatId="accent2" phldr="1"/>
      <dgm:spPr/>
      <dgm:t>
        <a:bodyPr/>
        <a:lstStyle/>
        <a:p>
          <a:endParaRPr lang="da-DK"/>
        </a:p>
      </dgm:t>
    </dgm:pt>
    <dgm:pt modelId="{39DFDADC-A3D9-47C9-AC72-2DD3CA0CA165}">
      <dgm:prSet phldrT="[Tekst]" custT="1"/>
      <dgm:spPr>
        <a:solidFill>
          <a:srgbClr val="E1896C">
            <a:alpha val="90000"/>
          </a:srgbClr>
        </a:solidFill>
      </dgm:spPr>
      <dgm:t>
        <a:bodyPr/>
        <a:lstStyle/>
        <a:p>
          <a:r>
            <a:rPr lang="da-DK" sz="1200"/>
            <a:t>KOMMUNIKATION</a:t>
          </a:r>
        </a:p>
      </dgm:t>
    </dgm:pt>
    <dgm:pt modelId="{F9B27B15-1FFC-4C63-A7ED-525D68A206D2}" type="parTrans" cxnId="{CC8E256B-ADF3-449E-AFBB-FC2D101CA916}">
      <dgm:prSet/>
      <dgm:spPr/>
      <dgm:t>
        <a:bodyPr/>
        <a:lstStyle/>
        <a:p>
          <a:endParaRPr lang="da-DK"/>
        </a:p>
      </dgm:t>
    </dgm:pt>
    <dgm:pt modelId="{D7F384B0-A64B-446F-A186-077B415258F8}" type="sibTrans" cxnId="{CC8E256B-ADF3-449E-AFBB-FC2D101CA916}">
      <dgm:prSet/>
      <dgm:spPr/>
      <dgm:t>
        <a:bodyPr/>
        <a:lstStyle/>
        <a:p>
          <a:endParaRPr lang="da-DK"/>
        </a:p>
      </dgm:t>
    </dgm:pt>
    <dgm:pt modelId="{EBD66F2D-2692-4712-A777-DFA745BE7368}">
      <dgm:prSet phldrT="[Tekst]" custT="1"/>
      <dgm:spPr>
        <a:solidFill>
          <a:srgbClr val="E1896C">
            <a:alpha val="84286"/>
          </a:srgbClr>
        </a:solidFill>
      </dgm:spPr>
      <dgm:t>
        <a:bodyPr/>
        <a:lstStyle/>
        <a:p>
          <a:r>
            <a:rPr lang="da-DK" sz="1200"/>
            <a:t>FYSISK KONTAKT</a:t>
          </a:r>
        </a:p>
      </dgm:t>
    </dgm:pt>
    <dgm:pt modelId="{0B883541-AF83-4333-A377-073592A52237}" type="parTrans" cxnId="{E095243C-88AB-4FA6-83CE-64B1010165EA}">
      <dgm:prSet/>
      <dgm:spPr/>
      <dgm:t>
        <a:bodyPr/>
        <a:lstStyle/>
        <a:p>
          <a:endParaRPr lang="da-DK"/>
        </a:p>
      </dgm:t>
    </dgm:pt>
    <dgm:pt modelId="{055068D2-FBFF-443F-A95A-A854BEA544C9}" type="sibTrans" cxnId="{E095243C-88AB-4FA6-83CE-64B1010165EA}">
      <dgm:prSet/>
      <dgm:spPr/>
      <dgm:t>
        <a:bodyPr/>
        <a:lstStyle/>
        <a:p>
          <a:endParaRPr lang="da-DK"/>
        </a:p>
      </dgm:t>
    </dgm:pt>
    <dgm:pt modelId="{9224E8BA-6260-4F5A-BA91-6AFF486BDDD7}">
      <dgm:prSet phldrT="[Tekst]" custT="1"/>
      <dgm:spPr>
        <a:solidFill>
          <a:srgbClr val="E1896C">
            <a:alpha val="78571"/>
          </a:srgbClr>
        </a:solidFill>
      </dgm:spPr>
      <dgm:t>
        <a:bodyPr/>
        <a:lstStyle/>
        <a:p>
          <a:r>
            <a:rPr lang="da-DK" sz="1200"/>
            <a:t>PRIVATLIV</a:t>
          </a:r>
        </a:p>
      </dgm:t>
    </dgm:pt>
    <dgm:pt modelId="{9EB661CB-0AA5-4287-9FDD-CA18CF7A5B47}" type="parTrans" cxnId="{206AA077-8E8B-451B-9580-B612C14F44AA}">
      <dgm:prSet/>
      <dgm:spPr/>
      <dgm:t>
        <a:bodyPr/>
        <a:lstStyle/>
        <a:p>
          <a:endParaRPr lang="da-DK"/>
        </a:p>
      </dgm:t>
    </dgm:pt>
    <dgm:pt modelId="{7A6FC7BA-6072-40DC-97E9-E3EF1C415D1A}" type="sibTrans" cxnId="{206AA077-8E8B-451B-9580-B612C14F44AA}">
      <dgm:prSet/>
      <dgm:spPr/>
      <dgm:t>
        <a:bodyPr/>
        <a:lstStyle/>
        <a:p>
          <a:endParaRPr lang="da-DK"/>
        </a:p>
      </dgm:t>
    </dgm:pt>
    <dgm:pt modelId="{2C5941D1-126D-4720-9DFA-9A3DEBCFF574}">
      <dgm:prSet phldrT="[Tekst]" custT="1"/>
      <dgm:spPr>
        <a:solidFill>
          <a:srgbClr val="E1896C">
            <a:alpha val="72857"/>
          </a:srgbClr>
        </a:solidFill>
      </dgm:spPr>
      <dgm:t>
        <a:bodyPr/>
        <a:lstStyle/>
        <a:p>
          <a:r>
            <a:rPr lang="da-DK" sz="1200"/>
            <a:t>SOCIALE MEDIER</a:t>
          </a:r>
        </a:p>
      </dgm:t>
    </dgm:pt>
    <dgm:pt modelId="{5B5A80FE-68F3-4120-ACB9-B056FA2D55AB}" type="parTrans" cxnId="{B7788C48-9CEE-449C-9F60-EE14744E8858}">
      <dgm:prSet/>
      <dgm:spPr/>
      <dgm:t>
        <a:bodyPr/>
        <a:lstStyle/>
        <a:p>
          <a:endParaRPr lang="da-DK"/>
        </a:p>
      </dgm:t>
    </dgm:pt>
    <dgm:pt modelId="{B653D42A-E277-47E0-863C-9358EB7341F4}" type="sibTrans" cxnId="{B7788C48-9CEE-449C-9F60-EE14744E8858}">
      <dgm:prSet/>
      <dgm:spPr/>
      <dgm:t>
        <a:bodyPr/>
        <a:lstStyle/>
        <a:p>
          <a:endParaRPr lang="da-DK"/>
        </a:p>
      </dgm:t>
    </dgm:pt>
    <dgm:pt modelId="{B15A76BB-340E-4FED-87A4-84C41032077F}">
      <dgm:prSet phldrT="[Tekst]" custT="1"/>
      <dgm:spPr>
        <a:solidFill>
          <a:srgbClr val="E1896C">
            <a:alpha val="67143"/>
          </a:srgbClr>
        </a:solidFill>
      </dgm:spPr>
      <dgm:t>
        <a:bodyPr/>
        <a:lstStyle/>
        <a:p>
          <a:r>
            <a:rPr lang="da-DK" sz="1200"/>
            <a:t>GRÆNSESÆTNING</a:t>
          </a:r>
        </a:p>
      </dgm:t>
    </dgm:pt>
    <dgm:pt modelId="{355783B8-349C-4673-9108-5125C7425B07}" type="parTrans" cxnId="{DCD1E28B-E011-4746-AFBB-8E6AC209AFA5}">
      <dgm:prSet/>
      <dgm:spPr/>
      <dgm:t>
        <a:bodyPr/>
        <a:lstStyle/>
        <a:p>
          <a:endParaRPr lang="da-DK"/>
        </a:p>
      </dgm:t>
    </dgm:pt>
    <dgm:pt modelId="{D6CC06EE-FFFC-48C9-AD81-27DCA85EAD0C}" type="sibTrans" cxnId="{DCD1E28B-E011-4746-AFBB-8E6AC209AFA5}">
      <dgm:prSet/>
      <dgm:spPr/>
      <dgm:t>
        <a:bodyPr/>
        <a:lstStyle/>
        <a:p>
          <a:endParaRPr lang="da-DK"/>
        </a:p>
      </dgm:t>
    </dgm:pt>
    <dgm:pt modelId="{26206E9A-27C1-4EDC-9170-980E502E851D}">
      <dgm:prSet phldrT="[Tekst]" custT="1"/>
      <dgm:spPr>
        <a:solidFill>
          <a:srgbClr val="E1896C">
            <a:alpha val="61429"/>
          </a:srgbClr>
        </a:solidFill>
      </dgm:spPr>
      <dgm:t>
        <a:bodyPr/>
        <a:lstStyle/>
        <a:p>
          <a:r>
            <a:rPr lang="da-DK" sz="1200"/>
            <a:t>BRUG AF FOTOS</a:t>
          </a:r>
        </a:p>
      </dgm:t>
    </dgm:pt>
    <dgm:pt modelId="{B05FCA5C-68DF-4F10-9B31-2EA63171C760}" type="parTrans" cxnId="{C27EE5D9-53DB-4772-978B-8B69493D0153}">
      <dgm:prSet/>
      <dgm:spPr/>
      <dgm:t>
        <a:bodyPr/>
        <a:lstStyle/>
        <a:p>
          <a:endParaRPr lang="da-DK"/>
        </a:p>
      </dgm:t>
    </dgm:pt>
    <dgm:pt modelId="{E05356E5-B596-4EEF-9867-F93B8E60B55F}" type="sibTrans" cxnId="{C27EE5D9-53DB-4772-978B-8B69493D0153}">
      <dgm:prSet/>
      <dgm:spPr/>
      <dgm:t>
        <a:bodyPr/>
        <a:lstStyle/>
        <a:p>
          <a:endParaRPr lang="da-DK"/>
        </a:p>
      </dgm:t>
    </dgm:pt>
    <dgm:pt modelId="{58307027-8B4F-4B5D-BDC7-A6BBB0D89657}">
      <dgm:prSet phldrT="[Tekst]" custT="1"/>
      <dgm:spPr>
        <a:solidFill>
          <a:srgbClr val="E1896C">
            <a:alpha val="55714"/>
          </a:srgbClr>
        </a:solidFill>
      </dgm:spPr>
      <dgm:t>
        <a:bodyPr/>
        <a:lstStyle/>
        <a:p>
          <a:r>
            <a:rPr lang="da-DK" sz="1200"/>
            <a:t>TAVSHEDSPLIGT</a:t>
          </a:r>
        </a:p>
      </dgm:t>
    </dgm:pt>
    <dgm:pt modelId="{FC41B8DB-D3AA-4319-BCFC-6DA646A89183}" type="parTrans" cxnId="{BA08FFBE-F91C-4319-B200-623844F12E1D}">
      <dgm:prSet/>
      <dgm:spPr/>
      <dgm:t>
        <a:bodyPr/>
        <a:lstStyle/>
        <a:p>
          <a:endParaRPr lang="da-DK"/>
        </a:p>
      </dgm:t>
    </dgm:pt>
    <dgm:pt modelId="{BE2415BA-20B5-4219-A6DC-ED58F3A98BBF}" type="sibTrans" cxnId="{BA08FFBE-F91C-4319-B200-623844F12E1D}">
      <dgm:prSet/>
      <dgm:spPr/>
      <dgm:t>
        <a:bodyPr/>
        <a:lstStyle/>
        <a:p>
          <a:endParaRPr lang="da-DK"/>
        </a:p>
      </dgm:t>
    </dgm:pt>
    <dgm:pt modelId="{4C22F48C-F3BB-4442-A98E-0AEF26E8D1EE}">
      <dgm:prSet phldrT="[Tekst]"/>
      <dgm:spPr>
        <a:solidFill>
          <a:srgbClr val="E1896C">
            <a:alpha val="50000"/>
          </a:srgbClr>
        </a:solidFill>
      </dgm:spPr>
      <dgm:t>
        <a:bodyPr/>
        <a:lstStyle/>
        <a:p>
          <a:r>
            <a:rPr lang="da-DK"/>
            <a:t>UNDERRETNINGSPLIGT</a:t>
          </a:r>
        </a:p>
      </dgm:t>
    </dgm:pt>
    <dgm:pt modelId="{541EE79B-ACFC-40BC-B550-41E804F69F00}" type="parTrans" cxnId="{E5CFD725-D044-4EFC-8EA4-D3C2C8F60C25}">
      <dgm:prSet/>
      <dgm:spPr/>
      <dgm:t>
        <a:bodyPr/>
        <a:lstStyle/>
        <a:p>
          <a:endParaRPr lang="da-DK"/>
        </a:p>
      </dgm:t>
    </dgm:pt>
    <dgm:pt modelId="{6E98D686-47A5-4438-9A70-CD6AFB11BAE4}" type="sibTrans" cxnId="{E5CFD725-D044-4EFC-8EA4-D3C2C8F60C25}">
      <dgm:prSet/>
      <dgm:spPr/>
      <dgm:t>
        <a:bodyPr/>
        <a:lstStyle/>
        <a:p>
          <a:endParaRPr lang="da-DK"/>
        </a:p>
      </dgm:t>
    </dgm:pt>
    <dgm:pt modelId="{23354C9C-F7AC-4E09-BBCE-47079E5291CA}" type="pres">
      <dgm:prSet presAssocID="{11A88FCD-EB1C-4745-92BA-64D26D4DCA4F}" presName="cycle" presStyleCnt="0">
        <dgm:presLayoutVars>
          <dgm:dir/>
          <dgm:resizeHandles val="exact"/>
        </dgm:presLayoutVars>
      </dgm:prSet>
      <dgm:spPr/>
      <dgm:t>
        <a:bodyPr/>
        <a:lstStyle/>
        <a:p>
          <a:endParaRPr lang="en-US"/>
        </a:p>
      </dgm:t>
    </dgm:pt>
    <dgm:pt modelId="{D34DE6E1-3A94-4C26-9B56-6489F873DA07}" type="pres">
      <dgm:prSet presAssocID="{39DFDADC-A3D9-47C9-AC72-2DD3CA0CA165}" presName="node" presStyleLbl="node1" presStyleIdx="0" presStyleCnt="8" custScaleX="180961">
        <dgm:presLayoutVars>
          <dgm:bulletEnabled val="1"/>
        </dgm:presLayoutVars>
      </dgm:prSet>
      <dgm:spPr/>
      <dgm:t>
        <a:bodyPr/>
        <a:lstStyle/>
        <a:p>
          <a:endParaRPr lang="en-US"/>
        </a:p>
      </dgm:t>
    </dgm:pt>
    <dgm:pt modelId="{7A3B1063-F9EC-4617-B451-AE4325206E1A}" type="pres">
      <dgm:prSet presAssocID="{39DFDADC-A3D9-47C9-AC72-2DD3CA0CA165}" presName="spNode" presStyleCnt="0"/>
      <dgm:spPr/>
    </dgm:pt>
    <dgm:pt modelId="{5D516EAB-2844-491A-AF9E-6D2E8FF63E25}" type="pres">
      <dgm:prSet presAssocID="{D7F384B0-A64B-446F-A186-077B415258F8}" presName="sibTrans" presStyleLbl="sibTrans1D1" presStyleIdx="0" presStyleCnt="8"/>
      <dgm:spPr/>
      <dgm:t>
        <a:bodyPr/>
        <a:lstStyle/>
        <a:p>
          <a:endParaRPr lang="en-US"/>
        </a:p>
      </dgm:t>
    </dgm:pt>
    <dgm:pt modelId="{583D7B3F-6E07-40CE-81F7-C3ED03D4270E}" type="pres">
      <dgm:prSet presAssocID="{EBD66F2D-2692-4712-A777-DFA745BE7368}" presName="node" presStyleLbl="node1" presStyleIdx="1" presStyleCnt="8" custScaleX="201697" custRadScaleRad="102700" custRadScaleInc="70710">
        <dgm:presLayoutVars>
          <dgm:bulletEnabled val="1"/>
        </dgm:presLayoutVars>
      </dgm:prSet>
      <dgm:spPr/>
      <dgm:t>
        <a:bodyPr/>
        <a:lstStyle/>
        <a:p>
          <a:endParaRPr lang="en-US"/>
        </a:p>
      </dgm:t>
    </dgm:pt>
    <dgm:pt modelId="{162A1127-CB41-4E63-8B5D-99118448722B}" type="pres">
      <dgm:prSet presAssocID="{EBD66F2D-2692-4712-A777-DFA745BE7368}" presName="spNode" presStyleCnt="0"/>
      <dgm:spPr/>
    </dgm:pt>
    <dgm:pt modelId="{3530573C-7F06-4D8A-AFD2-0994D4455C3F}" type="pres">
      <dgm:prSet presAssocID="{055068D2-FBFF-443F-A95A-A854BEA544C9}" presName="sibTrans" presStyleLbl="sibTrans1D1" presStyleIdx="1" presStyleCnt="8"/>
      <dgm:spPr/>
      <dgm:t>
        <a:bodyPr/>
        <a:lstStyle/>
        <a:p>
          <a:endParaRPr lang="en-US"/>
        </a:p>
      </dgm:t>
    </dgm:pt>
    <dgm:pt modelId="{C4980088-CE82-4478-9ABA-6C1B3A144232}" type="pres">
      <dgm:prSet presAssocID="{9224E8BA-6260-4F5A-BA91-6AFF486BDDD7}" presName="node" presStyleLbl="node1" presStyleIdx="2" presStyleCnt="8">
        <dgm:presLayoutVars>
          <dgm:bulletEnabled val="1"/>
        </dgm:presLayoutVars>
      </dgm:prSet>
      <dgm:spPr/>
      <dgm:t>
        <a:bodyPr/>
        <a:lstStyle/>
        <a:p>
          <a:endParaRPr lang="en-US"/>
        </a:p>
      </dgm:t>
    </dgm:pt>
    <dgm:pt modelId="{1AA61266-C4F0-45B3-853C-938CAA13B3BF}" type="pres">
      <dgm:prSet presAssocID="{9224E8BA-6260-4F5A-BA91-6AFF486BDDD7}" presName="spNode" presStyleCnt="0"/>
      <dgm:spPr/>
    </dgm:pt>
    <dgm:pt modelId="{EF4882F8-2935-47DD-80ED-691143D4B62D}" type="pres">
      <dgm:prSet presAssocID="{7A6FC7BA-6072-40DC-97E9-E3EF1C415D1A}" presName="sibTrans" presStyleLbl="sibTrans1D1" presStyleIdx="2" presStyleCnt="8"/>
      <dgm:spPr/>
      <dgm:t>
        <a:bodyPr/>
        <a:lstStyle/>
        <a:p>
          <a:endParaRPr lang="en-US"/>
        </a:p>
      </dgm:t>
    </dgm:pt>
    <dgm:pt modelId="{786BFF79-17D0-48E8-B0F6-5A1A7C180301}" type="pres">
      <dgm:prSet presAssocID="{2C5941D1-126D-4720-9DFA-9A3DEBCFF574}" presName="node" presStyleLbl="node1" presStyleIdx="3" presStyleCnt="8" custScaleX="187588" custRadScaleRad="100248" custRadScaleInc="-52020">
        <dgm:presLayoutVars>
          <dgm:bulletEnabled val="1"/>
        </dgm:presLayoutVars>
      </dgm:prSet>
      <dgm:spPr/>
      <dgm:t>
        <a:bodyPr/>
        <a:lstStyle/>
        <a:p>
          <a:endParaRPr lang="en-US"/>
        </a:p>
      </dgm:t>
    </dgm:pt>
    <dgm:pt modelId="{B7C10116-94CC-4B8A-9678-5DCDC8A24C93}" type="pres">
      <dgm:prSet presAssocID="{2C5941D1-126D-4720-9DFA-9A3DEBCFF574}" presName="spNode" presStyleCnt="0"/>
      <dgm:spPr/>
    </dgm:pt>
    <dgm:pt modelId="{648ADB68-3A57-4750-9655-54F78906D9D7}" type="pres">
      <dgm:prSet presAssocID="{B653D42A-E277-47E0-863C-9358EB7341F4}" presName="sibTrans" presStyleLbl="sibTrans1D1" presStyleIdx="3" presStyleCnt="8"/>
      <dgm:spPr/>
      <dgm:t>
        <a:bodyPr/>
        <a:lstStyle/>
        <a:p>
          <a:endParaRPr lang="en-US"/>
        </a:p>
      </dgm:t>
    </dgm:pt>
    <dgm:pt modelId="{BC0AE62E-30DB-4E50-98AF-4A0D8574639E}" type="pres">
      <dgm:prSet presAssocID="{B15A76BB-340E-4FED-87A4-84C41032077F}" presName="node" presStyleLbl="node1" presStyleIdx="4" presStyleCnt="8" custScaleX="178791">
        <dgm:presLayoutVars>
          <dgm:bulletEnabled val="1"/>
        </dgm:presLayoutVars>
      </dgm:prSet>
      <dgm:spPr/>
      <dgm:t>
        <a:bodyPr/>
        <a:lstStyle/>
        <a:p>
          <a:endParaRPr lang="en-US"/>
        </a:p>
      </dgm:t>
    </dgm:pt>
    <dgm:pt modelId="{AB4221D1-F3A1-4065-BB93-B10336038B91}" type="pres">
      <dgm:prSet presAssocID="{B15A76BB-340E-4FED-87A4-84C41032077F}" presName="spNode" presStyleCnt="0"/>
      <dgm:spPr/>
    </dgm:pt>
    <dgm:pt modelId="{4304F923-DE94-4A38-AD0D-B70165FA65E0}" type="pres">
      <dgm:prSet presAssocID="{D6CC06EE-FFFC-48C9-AD81-27DCA85EAD0C}" presName="sibTrans" presStyleLbl="sibTrans1D1" presStyleIdx="4" presStyleCnt="8"/>
      <dgm:spPr/>
      <dgm:t>
        <a:bodyPr/>
        <a:lstStyle/>
        <a:p>
          <a:endParaRPr lang="en-US"/>
        </a:p>
      </dgm:t>
    </dgm:pt>
    <dgm:pt modelId="{11039379-6CC6-4F9F-9506-D19AD9F42239}" type="pres">
      <dgm:prSet presAssocID="{26206E9A-27C1-4EDC-9170-980E502E851D}" presName="node" presStyleLbl="node1" presStyleIdx="5" presStyleCnt="8" custScaleX="169737" custRadScaleRad="99405" custRadScaleInc="35352">
        <dgm:presLayoutVars>
          <dgm:bulletEnabled val="1"/>
        </dgm:presLayoutVars>
      </dgm:prSet>
      <dgm:spPr/>
      <dgm:t>
        <a:bodyPr/>
        <a:lstStyle/>
        <a:p>
          <a:endParaRPr lang="en-US"/>
        </a:p>
      </dgm:t>
    </dgm:pt>
    <dgm:pt modelId="{AED0372D-8691-4917-BB24-C972945CDD3D}" type="pres">
      <dgm:prSet presAssocID="{26206E9A-27C1-4EDC-9170-980E502E851D}" presName="spNode" presStyleCnt="0"/>
      <dgm:spPr/>
    </dgm:pt>
    <dgm:pt modelId="{759A089B-DA4E-417D-A043-E76C763E3D14}" type="pres">
      <dgm:prSet presAssocID="{E05356E5-B596-4EEF-9867-F93B8E60B55F}" presName="sibTrans" presStyleLbl="sibTrans1D1" presStyleIdx="5" presStyleCnt="8"/>
      <dgm:spPr/>
      <dgm:t>
        <a:bodyPr/>
        <a:lstStyle/>
        <a:p>
          <a:endParaRPr lang="en-US"/>
        </a:p>
      </dgm:t>
    </dgm:pt>
    <dgm:pt modelId="{6C9BFE2D-28D5-493A-A34B-28258121E8DB}" type="pres">
      <dgm:prSet presAssocID="{58307027-8B4F-4B5D-BDC7-A6BBB0D89657}" presName="node" presStyleLbl="node1" presStyleIdx="6" presStyleCnt="8" custScaleX="162076">
        <dgm:presLayoutVars>
          <dgm:bulletEnabled val="1"/>
        </dgm:presLayoutVars>
      </dgm:prSet>
      <dgm:spPr/>
      <dgm:t>
        <a:bodyPr/>
        <a:lstStyle/>
        <a:p>
          <a:endParaRPr lang="en-US"/>
        </a:p>
      </dgm:t>
    </dgm:pt>
    <dgm:pt modelId="{8636ACE2-FC0A-4071-9D55-B9CAA48B9136}" type="pres">
      <dgm:prSet presAssocID="{58307027-8B4F-4B5D-BDC7-A6BBB0D89657}" presName="spNode" presStyleCnt="0"/>
      <dgm:spPr/>
    </dgm:pt>
    <dgm:pt modelId="{468E3516-41CB-401B-B2D1-383B1A2995BE}" type="pres">
      <dgm:prSet presAssocID="{BE2415BA-20B5-4219-A6DC-ED58F3A98BBF}" presName="sibTrans" presStyleLbl="sibTrans1D1" presStyleIdx="6" presStyleCnt="8"/>
      <dgm:spPr/>
      <dgm:t>
        <a:bodyPr/>
        <a:lstStyle/>
        <a:p>
          <a:endParaRPr lang="en-US"/>
        </a:p>
      </dgm:t>
    </dgm:pt>
    <dgm:pt modelId="{4529B40D-0FB1-46CC-85FD-7B58EC2CB5A2}" type="pres">
      <dgm:prSet presAssocID="{4C22F48C-F3BB-4442-A98E-0AEF26E8D1EE}" presName="node" presStyleLbl="node1" presStyleIdx="7" presStyleCnt="8" custScaleX="169737" custRadScaleRad="101052" custRadScaleInc="-66429">
        <dgm:presLayoutVars>
          <dgm:bulletEnabled val="1"/>
        </dgm:presLayoutVars>
      </dgm:prSet>
      <dgm:spPr/>
      <dgm:t>
        <a:bodyPr/>
        <a:lstStyle/>
        <a:p>
          <a:endParaRPr lang="en-US"/>
        </a:p>
      </dgm:t>
    </dgm:pt>
    <dgm:pt modelId="{6466EBDB-0970-418A-A5E3-F304DF4D36BD}" type="pres">
      <dgm:prSet presAssocID="{4C22F48C-F3BB-4442-A98E-0AEF26E8D1EE}" presName="spNode" presStyleCnt="0"/>
      <dgm:spPr/>
    </dgm:pt>
    <dgm:pt modelId="{085BA4EF-A9EB-4E78-9437-4852371D7A2A}" type="pres">
      <dgm:prSet presAssocID="{6E98D686-47A5-4438-9A70-CD6AFB11BAE4}" presName="sibTrans" presStyleLbl="sibTrans1D1" presStyleIdx="7" presStyleCnt="8"/>
      <dgm:spPr/>
      <dgm:t>
        <a:bodyPr/>
        <a:lstStyle/>
        <a:p>
          <a:endParaRPr lang="en-US"/>
        </a:p>
      </dgm:t>
    </dgm:pt>
  </dgm:ptLst>
  <dgm:cxnLst>
    <dgm:cxn modelId="{2772CD11-9AC2-4320-9DDE-CFB0154558B1}" type="presOf" srcId="{B15A76BB-340E-4FED-87A4-84C41032077F}" destId="{BC0AE62E-30DB-4E50-98AF-4A0D8574639E}" srcOrd="0" destOrd="0" presId="urn:microsoft.com/office/officeart/2005/8/layout/cycle6"/>
    <dgm:cxn modelId="{FE0C252F-551D-43CB-9F69-2E6B74278231}" type="presOf" srcId="{BE2415BA-20B5-4219-A6DC-ED58F3A98BBF}" destId="{468E3516-41CB-401B-B2D1-383B1A2995BE}" srcOrd="0" destOrd="0" presId="urn:microsoft.com/office/officeart/2005/8/layout/cycle6"/>
    <dgm:cxn modelId="{9C3EFB06-C938-4CB4-80C5-5B9CC26DF18B}" type="presOf" srcId="{2C5941D1-126D-4720-9DFA-9A3DEBCFF574}" destId="{786BFF79-17D0-48E8-B0F6-5A1A7C180301}" srcOrd="0" destOrd="0" presId="urn:microsoft.com/office/officeart/2005/8/layout/cycle6"/>
    <dgm:cxn modelId="{206AA077-8E8B-451B-9580-B612C14F44AA}" srcId="{11A88FCD-EB1C-4745-92BA-64D26D4DCA4F}" destId="{9224E8BA-6260-4F5A-BA91-6AFF486BDDD7}" srcOrd="2" destOrd="0" parTransId="{9EB661CB-0AA5-4287-9FDD-CA18CF7A5B47}" sibTransId="{7A6FC7BA-6072-40DC-97E9-E3EF1C415D1A}"/>
    <dgm:cxn modelId="{9D7FE96B-DAF1-4A4A-8DE1-B66E6D2BFD74}" type="presOf" srcId="{58307027-8B4F-4B5D-BDC7-A6BBB0D89657}" destId="{6C9BFE2D-28D5-493A-A34B-28258121E8DB}" srcOrd="0" destOrd="0" presId="urn:microsoft.com/office/officeart/2005/8/layout/cycle6"/>
    <dgm:cxn modelId="{07D3C989-5D57-471E-A675-A63265FADB35}" type="presOf" srcId="{26206E9A-27C1-4EDC-9170-980E502E851D}" destId="{11039379-6CC6-4F9F-9506-D19AD9F42239}" srcOrd="0" destOrd="0" presId="urn:microsoft.com/office/officeart/2005/8/layout/cycle6"/>
    <dgm:cxn modelId="{B7788C48-9CEE-449C-9F60-EE14744E8858}" srcId="{11A88FCD-EB1C-4745-92BA-64D26D4DCA4F}" destId="{2C5941D1-126D-4720-9DFA-9A3DEBCFF574}" srcOrd="3" destOrd="0" parTransId="{5B5A80FE-68F3-4120-ACB9-B056FA2D55AB}" sibTransId="{B653D42A-E277-47E0-863C-9358EB7341F4}"/>
    <dgm:cxn modelId="{DCD1E28B-E011-4746-AFBB-8E6AC209AFA5}" srcId="{11A88FCD-EB1C-4745-92BA-64D26D4DCA4F}" destId="{B15A76BB-340E-4FED-87A4-84C41032077F}" srcOrd="4" destOrd="0" parTransId="{355783B8-349C-4673-9108-5125C7425B07}" sibTransId="{D6CC06EE-FFFC-48C9-AD81-27DCA85EAD0C}"/>
    <dgm:cxn modelId="{60EA311C-6802-4140-A5F2-FF1DEA824D31}" type="presOf" srcId="{39DFDADC-A3D9-47C9-AC72-2DD3CA0CA165}" destId="{D34DE6E1-3A94-4C26-9B56-6489F873DA07}" srcOrd="0" destOrd="0" presId="urn:microsoft.com/office/officeart/2005/8/layout/cycle6"/>
    <dgm:cxn modelId="{BA08FFBE-F91C-4319-B200-623844F12E1D}" srcId="{11A88FCD-EB1C-4745-92BA-64D26D4DCA4F}" destId="{58307027-8B4F-4B5D-BDC7-A6BBB0D89657}" srcOrd="6" destOrd="0" parTransId="{FC41B8DB-D3AA-4319-BCFC-6DA646A89183}" sibTransId="{BE2415BA-20B5-4219-A6DC-ED58F3A98BBF}"/>
    <dgm:cxn modelId="{C27EE5D9-53DB-4772-978B-8B69493D0153}" srcId="{11A88FCD-EB1C-4745-92BA-64D26D4DCA4F}" destId="{26206E9A-27C1-4EDC-9170-980E502E851D}" srcOrd="5" destOrd="0" parTransId="{B05FCA5C-68DF-4F10-9B31-2EA63171C760}" sibTransId="{E05356E5-B596-4EEF-9867-F93B8E60B55F}"/>
    <dgm:cxn modelId="{E5CFD725-D044-4EFC-8EA4-D3C2C8F60C25}" srcId="{11A88FCD-EB1C-4745-92BA-64D26D4DCA4F}" destId="{4C22F48C-F3BB-4442-A98E-0AEF26E8D1EE}" srcOrd="7" destOrd="0" parTransId="{541EE79B-ACFC-40BC-B550-41E804F69F00}" sibTransId="{6E98D686-47A5-4438-9A70-CD6AFB11BAE4}"/>
    <dgm:cxn modelId="{CC8E256B-ADF3-449E-AFBB-FC2D101CA916}" srcId="{11A88FCD-EB1C-4745-92BA-64D26D4DCA4F}" destId="{39DFDADC-A3D9-47C9-AC72-2DD3CA0CA165}" srcOrd="0" destOrd="0" parTransId="{F9B27B15-1FFC-4C63-A7ED-525D68A206D2}" sibTransId="{D7F384B0-A64B-446F-A186-077B415258F8}"/>
    <dgm:cxn modelId="{C77CAE63-B627-48C0-AC2F-6B0226B27F99}" type="presOf" srcId="{9224E8BA-6260-4F5A-BA91-6AFF486BDDD7}" destId="{C4980088-CE82-4478-9ABA-6C1B3A144232}" srcOrd="0" destOrd="0" presId="urn:microsoft.com/office/officeart/2005/8/layout/cycle6"/>
    <dgm:cxn modelId="{8B08E7C9-843E-4005-8B12-0990FA94EE41}" type="presOf" srcId="{EBD66F2D-2692-4712-A777-DFA745BE7368}" destId="{583D7B3F-6E07-40CE-81F7-C3ED03D4270E}" srcOrd="0" destOrd="0" presId="urn:microsoft.com/office/officeart/2005/8/layout/cycle6"/>
    <dgm:cxn modelId="{93AC1BD0-956F-4319-ACA1-1EA03CA233F8}" type="presOf" srcId="{11A88FCD-EB1C-4745-92BA-64D26D4DCA4F}" destId="{23354C9C-F7AC-4E09-BBCE-47079E5291CA}" srcOrd="0" destOrd="0" presId="urn:microsoft.com/office/officeart/2005/8/layout/cycle6"/>
    <dgm:cxn modelId="{43DCA4E9-3666-4BA5-89F3-ED403948C0B2}" type="presOf" srcId="{7A6FC7BA-6072-40DC-97E9-E3EF1C415D1A}" destId="{EF4882F8-2935-47DD-80ED-691143D4B62D}" srcOrd="0" destOrd="0" presId="urn:microsoft.com/office/officeart/2005/8/layout/cycle6"/>
    <dgm:cxn modelId="{09E847B2-9BE2-4229-B43F-E04507A94491}" type="presOf" srcId="{E05356E5-B596-4EEF-9867-F93B8E60B55F}" destId="{759A089B-DA4E-417D-A043-E76C763E3D14}" srcOrd="0" destOrd="0" presId="urn:microsoft.com/office/officeart/2005/8/layout/cycle6"/>
    <dgm:cxn modelId="{02AE0F72-530E-4981-A6A4-F9CF83F52A4E}" type="presOf" srcId="{4C22F48C-F3BB-4442-A98E-0AEF26E8D1EE}" destId="{4529B40D-0FB1-46CC-85FD-7B58EC2CB5A2}" srcOrd="0" destOrd="0" presId="urn:microsoft.com/office/officeart/2005/8/layout/cycle6"/>
    <dgm:cxn modelId="{B309CFC2-61F6-402E-9542-6236CF984121}" type="presOf" srcId="{B653D42A-E277-47E0-863C-9358EB7341F4}" destId="{648ADB68-3A57-4750-9655-54F78906D9D7}" srcOrd="0" destOrd="0" presId="urn:microsoft.com/office/officeart/2005/8/layout/cycle6"/>
    <dgm:cxn modelId="{B4DE4572-1DE1-445C-ACED-32A4E86982E8}" type="presOf" srcId="{6E98D686-47A5-4438-9A70-CD6AFB11BAE4}" destId="{085BA4EF-A9EB-4E78-9437-4852371D7A2A}" srcOrd="0" destOrd="0" presId="urn:microsoft.com/office/officeart/2005/8/layout/cycle6"/>
    <dgm:cxn modelId="{C149CF7C-C93B-438B-A59A-42E383778593}" type="presOf" srcId="{D6CC06EE-FFFC-48C9-AD81-27DCA85EAD0C}" destId="{4304F923-DE94-4A38-AD0D-B70165FA65E0}" srcOrd="0" destOrd="0" presId="urn:microsoft.com/office/officeart/2005/8/layout/cycle6"/>
    <dgm:cxn modelId="{16E9BDBC-84F2-437C-BA3B-4FDAD22F414E}" type="presOf" srcId="{055068D2-FBFF-443F-A95A-A854BEA544C9}" destId="{3530573C-7F06-4D8A-AFD2-0994D4455C3F}" srcOrd="0" destOrd="0" presId="urn:microsoft.com/office/officeart/2005/8/layout/cycle6"/>
    <dgm:cxn modelId="{E095243C-88AB-4FA6-83CE-64B1010165EA}" srcId="{11A88FCD-EB1C-4745-92BA-64D26D4DCA4F}" destId="{EBD66F2D-2692-4712-A777-DFA745BE7368}" srcOrd="1" destOrd="0" parTransId="{0B883541-AF83-4333-A377-073592A52237}" sibTransId="{055068D2-FBFF-443F-A95A-A854BEA544C9}"/>
    <dgm:cxn modelId="{C4EDD158-6BEB-475E-ADD0-194335934282}" type="presOf" srcId="{D7F384B0-A64B-446F-A186-077B415258F8}" destId="{5D516EAB-2844-491A-AF9E-6D2E8FF63E25}" srcOrd="0" destOrd="0" presId="urn:microsoft.com/office/officeart/2005/8/layout/cycle6"/>
    <dgm:cxn modelId="{9852D589-0DBF-4145-BE13-8B84BF41F418}" type="presParOf" srcId="{23354C9C-F7AC-4E09-BBCE-47079E5291CA}" destId="{D34DE6E1-3A94-4C26-9B56-6489F873DA07}" srcOrd="0" destOrd="0" presId="urn:microsoft.com/office/officeart/2005/8/layout/cycle6"/>
    <dgm:cxn modelId="{2E04964D-031C-4EC4-87CB-BE2A0ED2ADED}" type="presParOf" srcId="{23354C9C-F7AC-4E09-BBCE-47079E5291CA}" destId="{7A3B1063-F9EC-4617-B451-AE4325206E1A}" srcOrd="1" destOrd="0" presId="urn:microsoft.com/office/officeart/2005/8/layout/cycle6"/>
    <dgm:cxn modelId="{BD7EFF70-89F7-441B-ACD2-F3FAC4246A8F}" type="presParOf" srcId="{23354C9C-F7AC-4E09-BBCE-47079E5291CA}" destId="{5D516EAB-2844-491A-AF9E-6D2E8FF63E25}" srcOrd="2" destOrd="0" presId="urn:microsoft.com/office/officeart/2005/8/layout/cycle6"/>
    <dgm:cxn modelId="{01AEA616-8F74-4B9D-8F22-A529902DA3F7}" type="presParOf" srcId="{23354C9C-F7AC-4E09-BBCE-47079E5291CA}" destId="{583D7B3F-6E07-40CE-81F7-C3ED03D4270E}" srcOrd="3" destOrd="0" presId="urn:microsoft.com/office/officeart/2005/8/layout/cycle6"/>
    <dgm:cxn modelId="{766514D5-BE56-4BA1-BEB9-F89FF1D0F43B}" type="presParOf" srcId="{23354C9C-F7AC-4E09-BBCE-47079E5291CA}" destId="{162A1127-CB41-4E63-8B5D-99118448722B}" srcOrd="4" destOrd="0" presId="urn:microsoft.com/office/officeart/2005/8/layout/cycle6"/>
    <dgm:cxn modelId="{7FEBD488-E95C-4369-A7C8-E57D0BC77FDA}" type="presParOf" srcId="{23354C9C-F7AC-4E09-BBCE-47079E5291CA}" destId="{3530573C-7F06-4D8A-AFD2-0994D4455C3F}" srcOrd="5" destOrd="0" presId="urn:microsoft.com/office/officeart/2005/8/layout/cycle6"/>
    <dgm:cxn modelId="{3CA5BDE6-A10E-464F-9315-BAC9532F0EBB}" type="presParOf" srcId="{23354C9C-F7AC-4E09-BBCE-47079E5291CA}" destId="{C4980088-CE82-4478-9ABA-6C1B3A144232}" srcOrd="6" destOrd="0" presId="urn:microsoft.com/office/officeart/2005/8/layout/cycle6"/>
    <dgm:cxn modelId="{559062D2-546F-430A-8F6A-D97191E7C65F}" type="presParOf" srcId="{23354C9C-F7AC-4E09-BBCE-47079E5291CA}" destId="{1AA61266-C4F0-45B3-853C-938CAA13B3BF}" srcOrd="7" destOrd="0" presId="urn:microsoft.com/office/officeart/2005/8/layout/cycle6"/>
    <dgm:cxn modelId="{00BF5E2B-147B-4F8D-BDC9-1C01CF9F2463}" type="presParOf" srcId="{23354C9C-F7AC-4E09-BBCE-47079E5291CA}" destId="{EF4882F8-2935-47DD-80ED-691143D4B62D}" srcOrd="8" destOrd="0" presId="urn:microsoft.com/office/officeart/2005/8/layout/cycle6"/>
    <dgm:cxn modelId="{056D7601-39F9-4226-B4AC-486AFC5ABEC5}" type="presParOf" srcId="{23354C9C-F7AC-4E09-BBCE-47079E5291CA}" destId="{786BFF79-17D0-48E8-B0F6-5A1A7C180301}" srcOrd="9" destOrd="0" presId="urn:microsoft.com/office/officeart/2005/8/layout/cycle6"/>
    <dgm:cxn modelId="{A976EC9F-532A-4BFC-84CB-DDD9C40DE55B}" type="presParOf" srcId="{23354C9C-F7AC-4E09-BBCE-47079E5291CA}" destId="{B7C10116-94CC-4B8A-9678-5DCDC8A24C93}" srcOrd="10" destOrd="0" presId="urn:microsoft.com/office/officeart/2005/8/layout/cycle6"/>
    <dgm:cxn modelId="{56A8ED24-A18A-4B3A-A00C-95C66E094DF7}" type="presParOf" srcId="{23354C9C-F7AC-4E09-BBCE-47079E5291CA}" destId="{648ADB68-3A57-4750-9655-54F78906D9D7}" srcOrd="11" destOrd="0" presId="urn:microsoft.com/office/officeart/2005/8/layout/cycle6"/>
    <dgm:cxn modelId="{EFF820E9-F16A-40D0-8635-2F1A85891C56}" type="presParOf" srcId="{23354C9C-F7AC-4E09-BBCE-47079E5291CA}" destId="{BC0AE62E-30DB-4E50-98AF-4A0D8574639E}" srcOrd="12" destOrd="0" presId="urn:microsoft.com/office/officeart/2005/8/layout/cycle6"/>
    <dgm:cxn modelId="{D80FA673-09F2-4C11-A3E4-24D90CE02AF2}" type="presParOf" srcId="{23354C9C-F7AC-4E09-BBCE-47079E5291CA}" destId="{AB4221D1-F3A1-4065-BB93-B10336038B91}" srcOrd="13" destOrd="0" presId="urn:microsoft.com/office/officeart/2005/8/layout/cycle6"/>
    <dgm:cxn modelId="{FC80D527-99F0-4EE9-9889-906E9A6CC727}" type="presParOf" srcId="{23354C9C-F7AC-4E09-BBCE-47079E5291CA}" destId="{4304F923-DE94-4A38-AD0D-B70165FA65E0}" srcOrd="14" destOrd="0" presId="urn:microsoft.com/office/officeart/2005/8/layout/cycle6"/>
    <dgm:cxn modelId="{477EAB33-BA8E-4CBE-AE52-A8415BFC965A}" type="presParOf" srcId="{23354C9C-F7AC-4E09-BBCE-47079E5291CA}" destId="{11039379-6CC6-4F9F-9506-D19AD9F42239}" srcOrd="15" destOrd="0" presId="urn:microsoft.com/office/officeart/2005/8/layout/cycle6"/>
    <dgm:cxn modelId="{94DC30CE-61E3-4665-98D6-932F679D8544}" type="presParOf" srcId="{23354C9C-F7AC-4E09-BBCE-47079E5291CA}" destId="{AED0372D-8691-4917-BB24-C972945CDD3D}" srcOrd="16" destOrd="0" presId="urn:microsoft.com/office/officeart/2005/8/layout/cycle6"/>
    <dgm:cxn modelId="{CC088051-B94E-4132-85CC-26AD375CDC44}" type="presParOf" srcId="{23354C9C-F7AC-4E09-BBCE-47079E5291CA}" destId="{759A089B-DA4E-417D-A043-E76C763E3D14}" srcOrd="17" destOrd="0" presId="urn:microsoft.com/office/officeart/2005/8/layout/cycle6"/>
    <dgm:cxn modelId="{86D53C3E-A491-4B13-B55F-CE49D447D303}" type="presParOf" srcId="{23354C9C-F7AC-4E09-BBCE-47079E5291CA}" destId="{6C9BFE2D-28D5-493A-A34B-28258121E8DB}" srcOrd="18" destOrd="0" presId="urn:microsoft.com/office/officeart/2005/8/layout/cycle6"/>
    <dgm:cxn modelId="{B543F9F8-26F2-493F-841D-576BA2CF4BFE}" type="presParOf" srcId="{23354C9C-F7AC-4E09-BBCE-47079E5291CA}" destId="{8636ACE2-FC0A-4071-9D55-B9CAA48B9136}" srcOrd="19" destOrd="0" presId="urn:microsoft.com/office/officeart/2005/8/layout/cycle6"/>
    <dgm:cxn modelId="{FC5B3A93-EB07-4419-9596-89471869952B}" type="presParOf" srcId="{23354C9C-F7AC-4E09-BBCE-47079E5291CA}" destId="{468E3516-41CB-401B-B2D1-383B1A2995BE}" srcOrd="20" destOrd="0" presId="urn:microsoft.com/office/officeart/2005/8/layout/cycle6"/>
    <dgm:cxn modelId="{D022432C-1526-467E-8673-FFB2E6D9F27A}" type="presParOf" srcId="{23354C9C-F7AC-4E09-BBCE-47079E5291CA}" destId="{4529B40D-0FB1-46CC-85FD-7B58EC2CB5A2}" srcOrd="21" destOrd="0" presId="urn:microsoft.com/office/officeart/2005/8/layout/cycle6"/>
    <dgm:cxn modelId="{754EEA3E-86D5-42B1-993D-78F686AFF87D}" type="presParOf" srcId="{23354C9C-F7AC-4E09-BBCE-47079E5291CA}" destId="{6466EBDB-0970-418A-A5E3-F304DF4D36BD}" srcOrd="22" destOrd="0" presId="urn:microsoft.com/office/officeart/2005/8/layout/cycle6"/>
    <dgm:cxn modelId="{F42333A7-4550-4F0A-BDFE-3D534A0B470D}" type="presParOf" srcId="{23354C9C-F7AC-4E09-BBCE-47079E5291CA}" destId="{085BA4EF-A9EB-4E78-9437-4852371D7A2A}" srcOrd="23" destOrd="0" presId="urn:microsoft.com/office/officeart/2005/8/layout/cycle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CDA8C-0832-4DD9-BE74-6DFB95F342C3}">
      <dsp:nvSpPr>
        <dsp:cNvPr id="0" name=""/>
        <dsp:cNvSpPr/>
      </dsp:nvSpPr>
      <dsp:spPr>
        <a:xfrm>
          <a:off x="3212591" y="2893121"/>
          <a:ext cx="1969008" cy="1275470"/>
        </a:xfrm>
        <a:prstGeom prst="roundRect">
          <a:avLst>
            <a:gd name="adj" fmla="val 10000"/>
          </a:avLst>
        </a:prstGeom>
        <a:solidFill>
          <a:srgbClr val="C0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endParaRPr lang="da-DK" sz="1200" kern="1200">
            <a:latin typeface="+mj-lt"/>
          </a:endParaRPr>
        </a:p>
        <a:p>
          <a:pPr marL="114300" lvl="1" indent="-114300" algn="l" defTabSz="533400">
            <a:lnSpc>
              <a:spcPct val="90000"/>
            </a:lnSpc>
            <a:spcBef>
              <a:spcPct val="0"/>
            </a:spcBef>
            <a:spcAft>
              <a:spcPct val="15000"/>
            </a:spcAft>
            <a:buChar char="••"/>
          </a:pPr>
          <a:r>
            <a:rPr lang="da-DK" sz="1200" kern="1200">
              <a:latin typeface="+mj-lt"/>
            </a:rPr>
            <a:t>Rapporterings-procedurer</a:t>
          </a:r>
        </a:p>
        <a:p>
          <a:pPr marL="114300" lvl="1" indent="-114300" algn="l" defTabSz="533400">
            <a:lnSpc>
              <a:spcPct val="90000"/>
            </a:lnSpc>
            <a:spcBef>
              <a:spcPct val="0"/>
            </a:spcBef>
            <a:spcAft>
              <a:spcPct val="15000"/>
            </a:spcAft>
            <a:buChar char="••"/>
          </a:pPr>
          <a:r>
            <a:rPr lang="da-DK" sz="1200" kern="1200">
              <a:latin typeface="+mj-lt"/>
            </a:rPr>
            <a:t>Understøttelse</a:t>
          </a:r>
        </a:p>
      </dsp:txBody>
      <dsp:txXfrm>
        <a:off x="3831312" y="3240006"/>
        <a:ext cx="1322269" cy="900567"/>
      </dsp:txXfrm>
    </dsp:sp>
    <dsp:sp modelId="{7F10282C-57AD-4950-A70A-2153C5D5100F}">
      <dsp:nvSpPr>
        <dsp:cNvPr id="0" name=""/>
        <dsp:cNvSpPr/>
      </dsp:nvSpPr>
      <dsp:spPr>
        <a:xfrm>
          <a:off x="0" y="2893121"/>
          <a:ext cx="1969008" cy="1275470"/>
        </a:xfrm>
        <a:prstGeom prst="roundRect">
          <a:avLst>
            <a:gd name="adj" fmla="val 10000"/>
          </a:avLst>
        </a:prstGeom>
        <a:solidFill>
          <a:srgbClr val="C0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da-DK" sz="1200" kern="1200">
              <a:latin typeface="+mj-lt"/>
            </a:rPr>
            <a:t>Nultolerance</a:t>
          </a:r>
        </a:p>
        <a:p>
          <a:pPr marL="114300" lvl="1" indent="-114300" algn="l" defTabSz="533400">
            <a:lnSpc>
              <a:spcPct val="90000"/>
            </a:lnSpc>
            <a:spcBef>
              <a:spcPct val="0"/>
            </a:spcBef>
            <a:spcAft>
              <a:spcPct val="15000"/>
            </a:spcAft>
            <a:buChar char="••"/>
          </a:pPr>
          <a:r>
            <a:rPr lang="da-DK" sz="1200" kern="1200">
              <a:latin typeface="+mj-lt"/>
            </a:rPr>
            <a:t>Bortvisning</a:t>
          </a:r>
        </a:p>
        <a:p>
          <a:pPr marL="114300" lvl="1" indent="-114300" algn="l" defTabSz="533400">
            <a:lnSpc>
              <a:spcPct val="90000"/>
            </a:lnSpc>
            <a:spcBef>
              <a:spcPct val="0"/>
            </a:spcBef>
            <a:spcAft>
              <a:spcPct val="15000"/>
            </a:spcAft>
            <a:buChar char="••"/>
          </a:pPr>
          <a:r>
            <a:rPr lang="da-DK" sz="1200" kern="1200">
              <a:latin typeface="+mj-lt"/>
            </a:rPr>
            <a:t>Underrette myndigheder</a:t>
          </a:r>
        </a:p>
      </dsp:txBody>
      <dsp:txXfrm>
        <a:off x="28018" y="3240006"/>
        <a:ext cx="1322269" cy="900567"/>
      </dsp:txXfrm>
    </dsp:sp>
    <dsp:sp modelId="{9B126AB9-30A9-4CE0-BBC3-796CA99B944B}">
      <dsp:nvSpPr>
        <dsp:cNvPr id="0" name=""/>
        <dsp:cNvSpPr/>
      </dsp:nvSpPr>
      <dsp:spPr>
        <a:xfrm>
          <a:off x="3212591" y="182745"/>
          <a:ext cx="1969008" cy="1275470"/>
        </a:xfrm>
        <a:prstGeom prst="roundRect">
          <a:avLst>
            <a:gd name="adj" fmla="val 10000"/>
          </a:avLst>
        </a:prstGeom>
        <a:solidFill>
          <a:srgbClr val="C0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da-DK" sz="1200" kern="1200">
              <a:latin typeface="+mj-lt"/>
            </a:rPr>
            <a:t>Børneattest og evt. straffeattest</a:t>
          </a:r>
        </a:p>
        <a:p>
          <a:pPr marL="114300" lvl="1" indent="-114300" algn="l" defTabSz="533400">
            <a:lnSpc>
              <a:spcPct val="90000"/>
            </a:lnSpc>
            <a:spcBef>
              <a:spcPct val="0"/>
            </a:spcBef>
            <a:spcAft>
              <a:spcPct val="15000"/>
            </a:spcAft>
            <a:buChar char="••"/>
          </a:pPr>
          <a:r>
            <a:rPr lang="da-DK" sz="1200" kern="1200">
              <a:latin typeface="+mj-lt"/>
            </a:rPr>
            <a:t>Etisk regelsæt</a:t>
          </a:r>
        </a:p>
      </dsp:txBody>
      <dsp:txXfrm>
        <a:off x="3831312" y="210763"/>
        <a:ext cx="1322269" cy="900567"/>
      </dsp:txXfrm>
    </dsp:sp>
    <dsp:sp modelId="{A5A69F71-5651-4C61-AC49-810EF812ECBF}">
      <dsp:nvSpPr>
        <dsp:cNvPr id="0" name=""/>
        <dsp:cNvSpPr/>
      </dsp:nvSpPr>
      <dsp:spPr>
        <a:xfrm>
          <a:off x="0" y="182745"/>
          <a:ext cx="1969008" cy="1275470"/>
        </a:xfrm>
        <a:prstGeom prst="roundRect">
          <a:avLst>
            <a:gd name="adj" fmla="val 10000"/>
          </a:avLst>
        </a:prstGeom>
        <a:solidFill>
          <a:srgbClr val="C0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da-DK" sz="1200" kern="1200">
              <a:latin typeface="+mj-lt"/>
            </a:rPr>
            <a:t>Uddannelse/ kurser</a:t>
          </a:r>
        </a:p>
        <a:p>
          <a:pPr marL="114300" lvl="1" indent="-114300" algn="l" defTabSz="533400">
            <a:lnSpc>
              <a:spcPct val="90000"/>
            </a:lnSpc>
            <a:spcBef>
              <a:spcPct val="0"/>
            </a:spcBef>
            <a:spcAft>
              <a:spcPct val="15000"/>
            </a:spcAft>
            <a:buChar char="••"/>
          </a:pPr>
          <a:r>
            <a:rPr lang="da-DK" sz="1200" kern="1200">
              <a:latin typeface="+mj-lt"/>
            </a:rPr>
            <a:t>Formidling af politikker og retningslinjer</a:t>
          </a:r>
        </a:p>
      </dsp:txBody>
      <dsp:txXfrm>
        <a:off x="28018" y="210763"/>
        <a:ext cx="1322269" cy="900567"/>
      </dsp:txXfrm>
    </dsp:sp>
    <dsp:sp modelId="{2CB63DEA-EC43-4A00-A12D-845ACDD1BE50}">
      <dsp:nvSpPr>
        <dsp:cNvPr id="0" name=""/>
        <dsp:cNvSpPr/>
      </dsp:nvSpPr>
      <dsp:spPr>
        <a:xfrm>
          <a:off x="825070" y="409939"/>
          <a:ext cx="1725871" cy="1725871"/>
        </a:xfrm>
        <a:prstGeom prst="pieWedge">
          <a:avLst/>
        </a:prstGeom>
        <a:solidFill>
          <a:srgbClr val="47B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a-DK" sz="1200" kern="1200"/>
            <a:t>OPLYSNING</a:t>
          </a:r>
        </a:p>
      </dsp:txBody>
      <dsp:txXfrm>
        <a:off x="1330566" y="915435"/>
        <a:ext cx="1220375" cy="1220375"/>
      </dsp:txXfrm>
    </dsp:sp>
    <dsp:sp modelId="{AB9A68D3-93BD-4E81-9665-C613682871AD}">
      <dsp:nvSpPr>
        <dsp:cNvPr id="0" name=""/>
        <dsp:cNvSpPr/>
      </dsp:nvSpPr>
      <dsp:spPr>
        <a:xfrm rot="5400000">
          <a:off x="2630658" y="409939"/>
          <a:ext cx="1725871" cy="1725871"/>
        </a:xfrm>
        <a:prstGeom prst="pieWedge">
          <a:avLst/>
        </a:prstGeom>
        <a:solidFill>
          <a:srgbClr val="47B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a-DK" sz="1200" kern="1200"/>
            <a:t>FOREBYGGELSE</a:t>
          </a:r>
        </a:p>
      </dsp:txBody>
      <dsp:txXfrm rot="-5400000">
        <a:off x="2630658" y="915435"/>
        <a:ext cx="1220375" cy="1220375"/>
      </dsp:txXfrm>
    </dsp:sp>
    <dsp:sp modelId="{45AB1327-9294-4F87-95C8-C687C2FAAE80}">
      <dsp:nvSpPr>
        <dsp:cNvPr id="0" name=""/>
        <dsp:cNvSpPr/>
      </dsp:nvSpPr>
      <dsp:spPr>
        <a:xfrm rot="10800000">
          <a:off x="2630658" y="2215527"/>
          <a:ext cx="1725871" cy="1725871"/>
        </a:xfrm>
        <a:prstGeom prst="pieWedge">
          <a:avLst/>
        </a:prstGeom>
        <a:solidFill>
          <a:srgbClr val="47B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a-DK" sz="1200" kern="1200"/>
            <a:t>RAPPORTERING</a:t>
          </a:r>
        </a:p>
      </dsp:txBody>
      <dsp:txXfrm rot="10800000">
        <a:off x="2630658" y="2215527"/>
        <a:ext cx="1220375" cy="1220375"/>
      </dsp:txXfrm>
    </dsp:sp>
    <dsp:sp modelId="{638E6704-6FB8-4400-8C05-6787943C0A43}">
      <dsp:nvSpPr>
        <dsp:cNvPr id="0" name=""/>
        <dsp:cNvSpPr/>
      </dsp:nvSpPr>
      <dsp:spPr>
        <a:xfrm rot="16200000">
          <a:off x="825070" y="2215527"/>
          <a:ext cx="1725871" cy="1725871"/>
        </a:xfrm>
        <a:prstGeom prst="pieWedge">
          <a:avLst/>
        </a:prstGeom>
        <a:solidFill>
          <a:srgbClr val="47B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a-DK" sz="1200" kern="1200"/>
            <a:t>REAKTION</a:t>
          </a:r>
        </a:p>
      </dsp:txBody>
      <dsp:txXfrm rot="5400000">
        <a:off x="1330566" y="2215527"/>
        <a:ext cx="1220375" cy="1220375"/>
      </dsp:txXfrm>
    </dsp:sp>
    <dsp:sp modelId="{6D423EF1-0AE4-4696-AB35-82E5558DDC4C}">
      <dsp:nvSpPr>
        <dsp:cNvPr id="0" name=""/>
        <dsp:cNvSpPr/>
      </dsp:nvSpPr>
      <dsp:spPr>
        <a:xfrm>
          <a:off x="2292858" y="1816942"/>
          <a:ext cx="595884" cy="518160"/>
        </a:xfrm>
        <a:prstGeom prst="circularArrow">
          <a:avLst/>
        </a:prstGeom>
        <a:solidFill>
          <a:srgbClr val="88BE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964E1-8D74-4FE9-A6F4-11ED7790411B}">
      <dsp:nvSpPr>
        <dsp:cNvPr id="0" name=""/>
        <dsp:cNvSpPr/>
      </dsp:nvSpPr>
      <dsp:spPr>
        <a:xfrm rot="10800000">
          <a:off x="2292858" y="2016235"/>
          <a:ext cx="595884" cy="518160"/>
        </a:xfrm>
        <a:prstGeom prst="circularArrow">
          <a:avLst/>
        </a:prstGeom>
        <a:solidFill>
          <a:srgbClr val="88BE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DE6E1-3A94-4C26-9B56-6489F873DA07}">
      <dsp:nvSpPr>
        <dsp:cNvPr id="0" name=""/>
        <dsp:cNvSpPr/>
      </dsp:nvSpPr>
      <dsp:spPr>
        <a:xfrm>
          <a:off x="1959237" y="1593"/>
          <a:ext cx="1524625" cy="547635"/>
        </a:xfrm>
        <a:prstGeom prst="roundRect">
          <a:avLst/>
        </a:prstGeom>
        <a:solidFill>
          <a:srgbClr val="E1896C">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a:t>KOMMUNIKATION</a:t>
          </a:r>
        </a:p>
      </dsp:txBody>
      <dsp:txXfrm>
        <a:off x="1985970" y="28326"/>
        <a:ext cx="1471159" cy="494169"/>
      </dsp:txXfrm>
    </dsp:sp>
    <dsp:sp modelId="{5D516EAB-2844-491A-AF9E-6D2E8FF63E25}">
      <dsp:nvSpPr>
        <dsp:cNvPr id="0" name=""/>
        <dsp:cNvSpPr/>
      </dsp:nvSpPr>
      <dsp:spPr>
        <a:xfrm>
          <a:off x="950390" y="326415"/>
          <a:ext cx="3800514" cy="3800514"/>
        </a:xfrm>
        <a:custGeom>
          <a:avLst/>
          <a:gdLst/>
          <a:ahLst/>
          <a:cxnLst/>
          <a:rect l="0" t="0" r="0" b="0"/>
          <a:pathLst>
            <a:path>
              <a:moveTo>
                <a:pt x="2540259" y="111018"/>
              </a:moveTo>
              <a:arcTo wR="1900257" hR="1900257" stAng="17380913" swAng="1285115"/>
            </a:path>
          </a:pathLst>
        </a:custGeom>
        <a:noFill/>
        <a:ln w="6350" cap="flat" cmpd="sng" algn="ctr">
          <a:solidFill>
            <a:schemeClr val="accent2">
              <a:shade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83D7B3F-6E07-40CE-81F7-C3ED03D4270E}">
      <dsp:nvSpPr>
        <dsp:cNvPr id="0" name=""/>
        <dsp:cNvSpPr/>
      </dsp:nvSpPr>
      <dsp:spPr>
        <a:xfrm>
          <a:off x="3482270" y="799464"/>
          <a:ext cx="1699329" cy="547635"/>
        </a:xfrm>
        <a:prstGeom prst="roundRect">
          <a:avLst/>
        </a:prstGeom>
        <a:solidFill>
          <a:srgbClr val="E1896C">
            <a:alpha val="8428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a:t>FYSISK KONTAKT</a:t>
          </a:r>
        </a:p>
      </dsp:txBody>
      <dsp:txXfrm>
        <a:off x="3509003" y="826197"/>
        <a:ext cx="1645863" cy="494169"/>
      </dsp:txXfrm>
    </dsp:sp>
    <dsp:sp modelId="{3530573C-7F06-4D8A-AFD2-0994D4455C3F}">
      <dsp:nvSpPr>
        <dsp:cNvPr id="0" name=""/>
        <dsp:cNvSpPr/>
      </dsp:nvSpPr>
      <dsp:spPr>
        <a:xfrm>
          <a:off x="804053" y="100823"/>
          <a:ext cx="3800514" cy="3800514"/>
        </a:xfrm>
        <a:custGeom>
          <a:avLst/>
          <a:gdLst/>
          <a:ahLst/>
          <a:cxnLst/>
          <a:rect l="0" t="0" r="0" b="0"/>
          <a:pathLst>
            <a:path>
              <a:moveTo>
                <a:pt x="3686375" y="1251595"/>
              </a:moveTo>
              <a:arcTo wR="1900257" hR="1900257" stAng="20402434" swAng="1007724"/>
            </a:path>
          </a:pathLst>
        </a:custGeom>
        <a:noFill/>
        <a:ln w="6350" cap="flat" cmpd="sng" algn="ctr">
          <a:solidFill>
            <a:schemeClr val="accent2">
              <a:shade val="90000"/>
              <a:hueOff val="-82097"/>
              <a:satOff val="58"/>
              <a:lumOff val="4588"/>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980088-CE82-4478-9ABA-6C1B3A144232}">
      <dsp:nvSpPr>
        <dsp:cNvPr id="0" name=""/>
        <dsp:cNvSpPr/>
      </dsp:nvSpPr>
      <dsp:spPr>
        <a:xfrm>
          <a:off x="4200549" y="1901851"/>
          <a:ext cx="842516" cy="547635"/>
        </a:xfrm>
        <a:prstGeom prst="roundRect">
          <a:avLst/>
        </a:prstGeom>
        <a:solidFill>
          <a:srgbClr val="E1896C">
            <a:alpha val="7857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a:t>PRIVATLIV</a:t>
          </a:r>
        </a:p>
      </dsp:txBody>
      <dsp:txXfrm>
        <a:off x="4227282" y="1928584"/>
        <a:ext cx="789050" cy="494169"/>
      </dsp:txXfrm>
    </dsp:sp>
    <dsp:sp modelId="{EF4882F8-2935-47DD-80ED-691143D4B62D}">
      <dsp:nvSpPr>
        <dsp:cNvPr id="0" name=""/>
        <dsp:cNvSpPr/>
      </dsp:nvSpPr>
      <dsp:spPr>
        <a:xfrm>
          <a:off x="819278" y="289622"/>
          <a:ext cx="3800514" cy="3800514"/>
        </a:xfrm>
        <a:custGeom>
          <a:avLst/>
          <a:gdLst/>
          <a:ahLst/>
          <a:cxnLst/>
          <a:rect l="0" t="0" r="0" b="0"/>
          <a:pathLst>
            <a:path>
              <a:moveTo>
                <a:pt x="3781822" y="2166134"/>
              </a:moveTo>
              <a:arcTo wR="1900257" hR="1900257" stAng="482580" swAng="1127866"/>
            </a:path>
          </a:pathLst>
        </a:custGeom>
        <a:noFill/>
        <a:ln w="6350" cap="flat" cmpd="sng" algn="ctr">
          <a:solidFill>
            <a:schemeClr val="accent2">
              <a:shade val="90000"/>
              <a:hueOff val="-164195"/>
              <a:satOff val="117"/>
              <a:lumOff val="9175"/>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6BFF79-17D0-48E8-B0F6-5A1A7C180301}">
      <dsp:nvSpPr>
        <dsp:cNvPr id="0" name=""/>
        <dsp:cNvSpPr/>
      </dsp:nvSpPr>
      <dsp:spPr>
        <a:xfrm>
          <a:off x="3448746" y="3053515"/>
          <a:ext cx="1580458" cy="547635"/>
        </a:xfrm>
        <a:prstGeom prst="roundRect">
          <a:avLst/>
        </a:prstGeom>
        <a:solidFill>
          <a:srgbClr val="E1896C">
            <a:alpha val="7285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a:t>SOCIALE MEDIER</a:t>
          </a:r>
        </a:p>
      </dsp:txBody>
      <dsp:txXfrm>
        <a:off x="3475479" y="3080248"/>
        <a:ext cx="1526992" cy="494169"/>
      </dsp:txXfrm>
    </dsp:sp>
    <dsp:sp modelId="{648ADB68-3A57-4750-9655-54F78906D9D7}">
      <dsp:nvSpPr>
        <dsp:cNvPr id="0" name=""/>
        <dsp:cNvSpPr/>
      </dsp:nvSpPr>
      <dsp:spPr>
        <a:xfrm>
          <a:off x="835155" y="269492"/>
          <a:ext cx="3800514" cy="3800514"/>
        </a:xfrm>
        <a:custGeom>
          <a:avLst/>
          <a:gdLst/>
          <a:ahLst/>
          <a:cxnLst/>
          <a:rect l="0" t="0" r="0" b="0"/>
          <a:pathLst>
            <a:path>
              <a:moveTo>
                <a:pt x="3145543" y="3335611"/>
              </a:moveTo>
              <a:arcTo wR="1900257" hR="1900257" stAng="2943342" swAng="1072016"/>
            </a:path>
          </a:pathLst>
        </a:custGeom>
        <a:noFill/>
        <a:ln w="6350" cap="flat" cmpd="sng" algn="ctr">
          <a:solidFill>
            <a:schemeClr val="accent2">
              <a:shade val="90000"/>
              <a:hueOff val="-246292"/>
              <a:satOff val="175"/>
              <a:lumOff val="13763"/>
              <a:alphaOff val="0"/>
            </a:schemeClr>
          </a:solidFill>
          <a:prstDash val="solid"/>
          <a:miter lim="800000"/>
        </a:ln>
        <a:effectLst/>
      </dsp:spPr>
      <dsp:style>
        <a:lnRef idx="1">
          <a:scrgbClr r="0" g="0" b="0"/>
        </a:lnRef>
        <a:fillRef idx="0">
          <a:scrgbClr r="0" g="0" b="0"/>
        </a:fillRef>
        <a:effectRef idx="0">
          <a:scrgbClr r="0" g="0" b="0"/>
        </a:effectRef>
        <a:fontRef idx="minor"/>
      </dsp:style>
    </dsp:sp>
    <dsp:sp modelId="{BC0AE62E-30DB-4E50-98AF-4A0D8574639E}">
      <dsp:nvSpPr>
        <dsp:cNvPr id="0" name=""/>
        <dsp:cNvSpPr/>
      </dsp:nvSpPr>
      <dsp:spPr>
        <a:xfrm>
          <a:off x="1968378" y="3802108"/>
          <a:ext cx="1506342" cy="547635"/>
        </a:xfrm>
        <a:prstGeom prst="roundRect">
          <a:avLst/>
        </a:prstGeom>
        <a:solidFill>
          <a:srgbClr val="E1896C">
            <a:alpha val="6714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a:t>GRÆNSESÆTNING</a:t>
          </a:r>
        </a:p>
      </dsp:txBody>
      <dsp:txXfrm>
        <a:off x="1995111" y="3828841"/>
        <a:ext cx="1452876" cy="494169"/>
      </dsp:txXfrm>
    </dsp:sp>
    <dsp:sp modelId="{4304F923-DE94-4A38-AD0D-B70165FA65E0}">
      <dsp:nvSpPr>
        <dsp:cNvPr id="0" name=""/>
        <dsp:cNvSpPr/>
      </dsp:nvSpPr>
      <dsp:spPr>
        <a:xfrm>
          <a:off x="861119" y="293149"/>
          <a:ext cx="3800514" cy="3800514"/>
        </a:xfrm>
        <a:custGeom>
          <a:avLst/>
          <a:gdLst/>
          <a:ahLst/>
          <a:cxnLst/>
          <a:rect l="0" t="0" r="0" b="0"/>
          <a:pathLst>
            <a:path>
              <a:moveTo>
                <a:pt x="1102751" y="3625065"/>
              </a:moveTo>
              <a:arcTo wR="1900257" hR="1900257" stAng="6888875" swAng="882581"/>
            </a:path>
          </a:pathLst>
        </a:custGeom>
        <a:noFill/>
        <a:ln w="6350" cap="flat" cmpd="sng" algn="ctr">
          <a:solidFill>
            <a:schemeClr val="accent2">
              <a:shade val="90000"/>
              <a:hueOff val="-328389"/>
              <a:satOff val="234"/>
              <a:lumOff val="18351"/>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039379-6CC6-4F9F-9506-D19AD9F42239}">
      <dsp:nvSpPr>
        <dsp:cNvPr id="0" name=""/>
        <dsp:cNvSpPr/>
      </dsp:nvSpPr>
      <dsp:spPr>
        <a:xfrm>
          <a:off x="553102" y="3108381"/>
          <a:ext cx="1430061" cy="547635"/>
        </a:xfrm>
        <a:prstGeom prst="roundRect">
          <a:avLst/>
        </a:prstGeom>
        <a:solidFill>
          <a:srgbClr val="E1896C">
            <a:alpha val="61429"/>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a:t>BRUG AF FOTOS</a:t>
          </a:r>
        </a:p>
      </dsp:txBody>
      <dsp:txXfrm>
        <a:off x="579835" y="3135114"/>
        <a:ext cx="1376595" cy="494169"/>
      </dsp:txXfrm>
    </dsp:sp>
    <dsp:sp modelId="{759A089B-DA4E-417D-A043-E76C763E3D14}">
      <dsp:nvSpPr>
        <dsp:cNvPr id="0" name=""/>
        <dsp:cNvSpPr/>
      </dsp:nvSpPr>
      <dsp:spPr>
        <a:xfrm>
          <a:off x="816549" y="244612"/>
          <a:ext cx="3800514" cy="3800514"/>
        </a:xfrm>
        <a:custGeom>
          <a:avLst/>
          <a:gdLst/>
          <a:ahLst/>
          <a:cxnLst/>
          <a:rect l="0" t="0" r="0" b="0"/>
          <a:pathLst>
            <a:path>
              <a:moveTo>
                <a:pt x="258845" y="2857724"/>
              </a:moveTo>
              <a:arcTo wR="1900257" hR="1900257" stAng="8984650" swAng="1249208"/>
            </a:path>
          </a:pathLst>
        </a:custGeom>
        <a:noFill/>
        <a:ln w="6350" cap="flat" cmpd="sng" algn="ctr">
          <a:solidFill>
            <a:schemeClr val="accent2">
              <a:shade val="90000"/>
              <a:hueOff val="-410486"/>
              <a:satOff val="292"/>
              <a:lumOff val="22939"/>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9BFE2D-28D5-493A-A34B-28258121E8DB}">
      <dsp:nvSpPr>
        <dsp:cNvPr id="0" name=""/>
        <dsp:cNvSpPr/>
      </dsp:nvSpPr>
      <dsp:spPr>
        <a:xfrm>
          <a:off x="138534" y="1901851"/>
          <a:ext cx="1365516" cy="547635"/>
        </a:xfrm>
        <a:prstGeom prst="roundRect">
          <a:avLst/>
        </a:prstGeom>
        <a:solidFill>
          <a:srgbClr val="E1896C">
            <a:alpha val="5571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a:t>TAVSHEDSPLIGT</a:t>
          </a:r>
        </a:p>
      </dsp:txBody>
      <dsp:txXfrm>
        <a:off x="165267" y="1928584"/>
        <a:ext cx="1312050" cy="494169"/>
      </dsp:txXfrm>
    </dsp:sp>
    <dsp:sp modelId="{468E3516-41CB-401B-B2D1-383B1A2995BE}">
      <dsp:nvSpPr>
        <dsp:cNvPr id="0" name=""/>
        <dsp:cNvSpPr/>
      </dsp:nvSpPr>
      <dsp:spPr>
        <a:xfrm>
          <a:off x="829788" y="208843"/>
          <a:ext cx="3800514" cy="3800514"/>
        </a:xfrm>
        <a:custGeom>
          <a:avLst/>
          <a:gdLst/>
          <a:ahLst/>
          <a:cxnLst/>
          <a:rect l="0" t="0" r="0" b="0"/>
          <a:pathLst>
            <a:path>
              <a:moveTo>
                <a:pt x="11970" y="1687301"/>
              </a:moveTo>
              <a:arcTo wR="1900257" hR="1900257" stAng="11186069" swAng="1021983"/>
            </a:path>
          </a:pathLst>
        </a:custGeom>
        <a:noFill/>
        <a:ln w="6350" cap="flat" cmpd="sng" algn="ctr">
          <a:solidFill>
            <a:schemeClr val="accent2">
              <a:shade val="90000"/>
              <a:hueOff val="-492584"/>
              <a:satOff val="351"/>
              <a:lumOff val="27526"/>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29B40D-0FB1-46CC-85FD-7B58EC2CB5A2}">
      <dsp:nvSpPr>
        <dsp:cNvPr id="0" name=""/>
        <dsp:cNvSpPr/>
      </dsp:nvSpPr>
      <dsp:spPr>
        <a:xfrm>
          <a:off x="434229" y="799463"/>
          <a:ext cx="1430061" cy="547635"/>
        </a:xfrm>
        <a:prstGeom prst="roundRect">
          <a:avLst/>
        </a:prstGeom>
        <a:solidFill>
          <a:srgbClr val="E1896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a-DK" sz="1000" kern="1200"/>
            <a:t>UNDERRETNINGSPLIGT</a:t>
          </a:r>
        </a:p>
      </dsp:txBody>
      <dsp:txXfrm>
        <a:off x="460962" y="826196"/>
        <a:ext cx="1376595" cy="494169"/>
      </dsp:txXfrm>
    </dsp:sp>
    <dsp:sp modelId="{085BA4EF-A9EB-4E78-9437-4852371D7A2A}">
      <dsp:nvSpPr>
        <dsp:cNvPr id="0" name=""/>
        <dsp:cNvSpPr/>
      </dsp:nvSpPr>
      <dsp:spPr>
        <a:xfrm>
          <a:off x="768983" y="297395"/>
          <a:ext cx="3800514" cy="3800514"/>
        </a:xfrm>
        <a:custGeom>
          <a:avLst/>
          <a:gdLst/>
          <a:ahLst/>
          <a:cxnLst/>
          <a:rect l="0" t="0" r="0" b="0"/>
          <a:pathLst>
            <a:path>
              <a:moveTo>
                <a:pt x="618411" y="497456"/>
              </a:moveTo>
              <a:arcTo wR="1900257" hR="1900257" stAng="13654781" swAng="1216474"/>
            </a:path>
          </a:pathLst>
        </a:custGeom>
        <a:noFill/>
        <a:ln w="6350" cap="flat" cmpd="sng" algn="ctr">
          <a:solidFill>
            <a:schemeClr val="accent2">
              <a:shade val="90000"/>
              <a:hueOff val="-574681"/>
              <a:satOff val="409"/>
              <a:lumOff val="32114"/>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FEFB2-3F85-4962-AE94-5CD8C7699455}" type="datetimeFigureOut">
              <a:rPr lang="da-DK" smtClean="0"/>
              <a:t>11-12-2021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36490-1E3E-4A66-8766-4453BBEA373A}" type="slidenum">
              <a:rPr lang="da-DK" smtClean="0"/>
              <a:t>‹#›</a:t>
            </a:fld>
            <a:endParaRPr lang="da-DK"/>
          </a:p>
        </p:txBody>
      </p:sp>
    </p:spTree>
    <p:extLst>
      <p:ext uri="{BB962C8B-B14F-4D97-AF65-F5344CB8AC3E}">
        <p14:creationId xmlns:p14="http://schemas.microsoft.com/office/powerpoint/2010/main" val="351948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336490-1E3E-4A66-8766-4453BBEA373A}" type="slidenum">
              <a:rPr lang="da-DK" smtClean="0"/>
              <a:t>17</a:t>
            </a:fld>
            <a:endParaRPr lang="da-DK"/>
          </a:p>
        </p:txBody>
      </p:sp>
    </p:spTree>
    <p:extLst>
      <p:ext uri="{BB962C8B-B14F-4D97-AF65-F5344CB8AC3E}">
        <p14:creationId xmlns:p14="http://schemas.microsoft.com/office/powerpoint/2010/main" val="80911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12/11/2021</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16166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12/11/2021</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78399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12/11/2021</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3351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12/11/2021</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65797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12/11/2021</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013714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12/11/2021</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77196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12/11/2021</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78614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12/11/2021</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73774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12/11/2021</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525010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12/11/2021</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90453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12/11/2021</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93460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9C44-9DAE-47EA-BF7B-527501938C3F}" type="datetimeFigureOut">
              <a:rPr lang="en-US" smtClean="0"/>
              <a:t>12/11/2021</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C2E3-A69C-4D5E-9D0D-9F10D106B08F}" type="slidenum">
              <a:rPr lang="en-US" smtClean="0"/>
              <a:t>‹#›</a:t>
            </a:fld>
            <a:endParaRPr lang="en-US"/>
          </a:p>
        </p:txBody>
      </p:sp>
    </p:spTree>
    <p:extLst>
      <p:ext uri="{BB962C8B-B14F-4D97-AF65-F5344CB8AC3E}">
        <p14:creationId xmlns:p14="http://schemas.microsoft.com/office/powerpoint/2010/main" val="450563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sv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svg"/><Relationship Id="rId7" Type="http://schemas.openxmlformats.org/officeDocument/2006/relationships/diagramQuickStyle" Target="../diagrams/quickStyle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hyperlink" Target="https://sikkerlejr.redbarnet.dk/materialer/samvaerspolitik/" TargetMode="Externa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player.vimeo.com/video/649541979?h=693f5f8445&amp;badge=0&amp;autopause=0&amp;player_id=0&amp;app_id=58479"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pn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hyperlink" Target="https://sikkerlejr.redbarnet.dk/materialer/etisk-regelsaet/" TargetMode="Externa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8.svg"/><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player.vimeo.com/video/649073262?h=f1b6d05b69&amp;badge=0&amp;autopause=0&amp;player_id=0&amp;app_id=58479" TargetMode="External"/><Relationship Id="rId6" Type="http://schemas.openxmlformats.org/officeDocument/2006/relationships/image" Target="../media/image5.png"/><Relationship Id="rId11" Type="http://schemas.openxmlformats.org/officeDocument/2006/relationships/image" Target="../media/image20.svg"/><Relationship Id="rId5" Type="http://schemas.openxmlformats.org/officeDocument/2006/relationships/image" Target="../media/image17.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4.svg"/><Relationship Id="rId18" Type="http://schemas.openxmlformats.org/officeDocument/2006/relationships/image" Target="../media/image7.png"/><Relationship Id="rId3" Type="http://schemas.openxmlformats.org/officeDocument/2006/relationships/image" Target="../media/image28.svg"/><Relationship Id="rId7" Type="http://schemas.openxmlformats.org/officeDocument/2006/relationships/image" Target="../media/image18.svg"/><Relationship Id="rId12" Type="http://schemas.openxmlformats.org/officeDocument/2006/relationships/image" Target="../media/image18.png"/><Relationship Id="rId17" Type="http://schemas.openxmlformats.org/officeDocument/2006/relationships/image" Target="../media/image36.svg"/><Relationship Id="rId2" Type="http://schemas.openxmlformats.org/officeDocument/2006/relationships/image" Target="../media/image15.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2.svg"/><Relationship Id="rId5" Type="http://schemas.openxmlformats.org/officeDocument/2006/relationships/image" Target="../media/image17.svg"/><Relationship Id="rId15" Type="http://schemas.openxmlformats.org/officeDocument/2006/relationships/image" Target="../media/image19.svg"/><Relationship Id="rId10" Type="http://schemas.openxmlformats.org/officeDocument/2006/relationships/image" Target="../media/image17.png"/><Relationship Id="rId19"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30.svg"/><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18.svg"/><Relationship Id="rId12"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0.svg"/><Relationship Id="rId5" Type="http://schemas.openxmlformats.org/officeDocument/2006/relationships/image" Target="../media/image17.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4.svg"/><Relationship Id="rId18" Type="http://schemas.openxmlformats.org/officeDocument/2006/relationships/image" Target="../media/image7.png"/><Relationship Id="rId3" Type="http://schemas.openxmlformats.org/officeDocument/2006/relationships/image" Target="../media/image28.svg"/><Relationship Id="rId7" Type="http://schemas.openxmlformats.org/officeDocument/2006/relationships/image" Target="../media/image18.svg"/><Relationship Id="rId12" Type="http://schemas.openxmlformats.org/officeDocument/2006/relationships/image" Target="../media/image18.png"/><Relationship Id="rId17" Type="http://schemas.openxmlformats.org/officeDocument/2006/relationships/image" Target="../media/image36.svg"/><Relationship Id="rId2" Type="http://schemas.openxmlformats.org/officeDocument/2006/relationships/image" Target="../media/image15.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2.svg"/><Relationship Id="rId5" Type="http://schemas.openxmlformats.org/officeDocument/2006/relationships/image" Target="../media/image17.svg"/><Relationship Id="rId15" Type="http://schemas.openxmlformats.org/officeDocument/2006/relationships/image" Target="../media/image19.svg"/><Relationship Id="rId10" Type="http://schemas.openxmlformats.org/officeDocument/2006/relationships/image" Target="../media/image17.png"/><Relationship Id="rId19"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30.sv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pn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hyperlink" Target="https://sikkerlejr.redbarnet.dk/materialer/boernesyn/" TargetMode="Externa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player.vimeo.com/video/649086121?h=9b49b80771&amp;badge=0&amp;autopause=0&amp;player_id=0&amp;app_id=58479" TargetMode="External"/><Relationship Id="rId6" Type="http://schemas.openxmlformats.org/officeDocument/2006/relationships/image" Target="../media/image18.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20.svg"/><Relationship Id="rId4" Type="http://schemas.openxmlformats.org/officeDocument/2006/relationships/image" Target="../media/image17.sv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6" descr="Et billede, der indeholder tekst&#10;&#10;Beskrivelsen er genereret automatisk">
            <a:extLst>
              <a:ext uri="{FF2B5EF4-FFF2-40B4-BE49-F238E27FC236}">
                <a16:creationId xmlns:a16="http://schemas.microsoft.com/office/drawing/2014/main" id="{1876C885-9261-464A-9A5B-E6A20372BB5A}"/>
              </a:ext>
            </a:extLst>
          </p:cNvPr>
          <p:cNvPicPr>
            <a:picLocks noChangeAspect="1"/>
          </p:cNvPicPr>
          <p:nvPr/>
        </p:nvPicPr>
        <p:blipFill rotWithShape="1">
          <a:blip r:embed="rId2"/>
          <a:srcRect l="4270" t="15293" r="1429" b="1500"/>
          <a:stretch/>
        </p:blipFill>
        <p:spPr>
          <a:xfrm>
            <a:off x="-972" y="-45782"/>
            <a:ext cx="12199129" cy="6912854"/>
          </a:xfrm>
          <a:prstGeom prst="rect">
            <a:avLst/>
          </a:prstGeom>
        </p:spPr>
      </p:pic>
      <p:sp>
        <p:nvSpPr>
          <p:cNvPr id="22" name="Rektangel 21">
            <a:extLst>
              <a:ext uri="{FF2B5EF4-FFF2-40B4-BE49-F238E27FC236}">
                <a16:creationId xmlns:a16="http://schemas.microsoft.com/office/drawing/2014/main" id="{3DACD3D1-B30D-4EE1-ABAE-5C3CC6B0F96A}"/>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3" name="Rektangel 22">
            <a:extLst>
              <a:ext uri="{FF2B5EF4-FFF2-40B4-BE49-F238E27FC236}">
                <a16:creationId xmlns:a16="http://schemas.microsoft.com/office/drawing/2014/main" id="{80C92B88-6BC3-4ED5-BF00-764841E57CCA}"/>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4" name="Titel 1">
            <a:extLst>
              <a:ext uri="{FF2B5EF4-FFF2-40B4-BE49-F238E27FC236}">
                <a16:creationId xmlns:a16="http://schemas.microsoft.com/office/drawing/2014/main" id="{44B2F000-D138-4C7F-A334-D21069BF8DE6}"/>
              </a:ext>
            </a:extLst>
          </p:cNvPr>
          <p:cNvSpPr>
            <a:spLocks noGrp="1"/>
          </p:cNvSpPr>
          <p:nvPr>
            <p:ph type="title"/>
          </p:nvPr>
        </p:nvSpPr>
        <p:spPr>
          <a:xfrm>
            <a:off x="4736704" y="667685"/>
            <a:ext cx="1733673" cy="810093"/>
          </a:xfrm>
        </p:spPr>
        <p:txBody>
          <a:bodyPr>
            <a:normAutofit/>
          </a:bodyPr>
          <a:lstStyle/>
          <a:p>
            <a:r>
              <a:rPr lang="da-DK" sz="3000" err="1">
                <a:cs typeface="Calibri Light"/>
              </a:rPr>
              <a:t>SikkerLejr</a:t>
            </a:r>
            <a:endParaRPr lang="da-DK" sz="3000">
              <a:cs typeface="Calibri Light"/>
            </a:endParaRPr>
          </a:p>
        </p:txBody>
      </p:sp>
      <p:pic>
        <p:nvPicPr>
          <p:cNvPr id="10" name="Billede 19" descr="Et billede, der indeholder tekst, enhed, luk, kontrolpanel&#10;&#10;Beskrivelsen er genereret automatisk">
            <a:extLst>
              <a:ext uri="{FF2B5EF4-FFF2-40B4-BE49-F238E27FC236}">
                <a16:creationId xmlns:a16="http://schemas.microsoft.com/office/drawing/2014/main" id="{B7F9AA3B-EFCF-403E-AD42-99176D333777}"/>
              </a:ext>
            </a:extLst>
          </p:cNvPr>
          <p:cNvPicPr>
            <a:picLocks noChangeAspect="1"/>
          </p:cNvPicPr>
          <p:nvPr/>
        </p:nvPicPr>
        <p:blipFill>
          <a:blip r:embed="rId3"/>
          <a:stretch>
            <a:fillRect/>
          </a:stretch>
        </p:blipFill>
        <p:spPr>
          <a:xfrm>
            <a:off x="5244492" y="49610"/>
            <a:ext cx="962025" cy="923925"/>
          </a:xfrm>
          <a:prstGeom prst="rect">
            <a:avLst/>
          </a:prstGeom>
        </p:spPr>
      </p:pic>
      <p:sp>
        <p:nvSpPr>
          <p:cNvPr id="11" name="Tekstfelt 1">
            <a:extLst>
              <a:ext uri="{FF2B5EF4-FFF2-40B4-BE49-F238E27FC236}">
                <a16:creationId xmlns:a16="http://schemas.microsoft.com/office/drawing/2014/main" id="{41E14CBF-A797-4AA3-9F62-DC1CC3CE8451}"/>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
        <p:nvSpPr>
          <p:cNvPr id="9" name="Pladsholder til indhold 2">
            <a:extLst>
              <a:ext uri="{FF2B5EF4-FFF2-40B4-BE49-F238E27FC236}">
                <a16:creationId xmlns:a16="http://schemas.microsoft.com/office/drawing/2014/main" id="{11E9E8CB-863D-4AF3-A1AD-D9ACB1CA0C55}"/>
              </a:ext>
            </a:extLst>
          </p:cNvPr>
          <p:cNvSpPr>
            <a:spLocks noGrp="1"/>
          </p:cNvSpPr>
          <p:nvPr>
            <p:ph idx="1"/>
          </p:nvPr>
        </p:nvSpPr>
        <p:spPr>
          <a:xfrm>
            <a:off x="912805" y="1925500"/>
            <a:ext cx="4048461" cy="1890021"/>
          </a:xfrm>
        </p:spPr>
        <p:txBody>
          <a:bodyPr vert="horz" lIns="91440" tIns="45720" rIns="91440" bIns="45720" rtlCol="0" anchor="t">
            <a:noAutofit/>
          </a:bodyPr>
          <a:lstStyle/>
          <a:p>
            <a:pPr marL="0" indent="0">
              <a:lnSpc>
                <a:spcPct val="150000"/>
              </a:lnSpc>
              <a:buNone/>
            </a:pPr>
            <a:r>
              <a:rPr lang="da-DK" sz="2500">
                <a:solidFill>
                  <a:srgbClr val="000000"/>
                </a:solidFill>
                <a:effectLst/>
                <a:latin typeface="+mj-lt"/>
                <a:ea typeface="Times New Roman" panose="02020603050405020304" pitchFamily="18" charset="0"/>
              </a:rPr>
              <a:t>Navn på organisationen</a:t>
            </a:r>
            <a:br>
              <a:rPr lang="da-DK" sz="2500">
                <a:solidFill>
                  <a:srgbClr val="000000"/>
                </a:solidFill>
                <a:effectLst/>
                <a:latin typeface="+mj-lt"/>
                <a:ea typeface="Times New Roman" panose="02020603050405020304" pitchFamily="18" charset="0"/>
              </a:rPr>
            </a:br>
            <a:r>
              <a:rPr lang="da-DK" sz="2500">
                <a:solidFill>
                  <a:srgbClr val="000000"/>
                </a:solidFill>
                <a:effectLst/>
                <a:latin typeface="+mj-lt"/>
                <a:ea typeface="Times New Roman" panose="02020603050405020304" pitchFamily="18" charset="0"/>
              </a:rPr>
              <a:t>Navn på kursus</a:t>
            </a:r>
            <a:r>
              <a:rPr lang="da-DK" sz="2500">
                <a:solidFill>
                  <a:srgbClr val="000000"/>
                </a:solidFill>
                <a:effectLst/>
                <a:latin typeface="+mj-lt"/>
                <a:ea typeface="Times New Roman" panose="02020603050405020304" pitchFamily="18" charset="0"/>
                <a:cs typeface="Calibri Light"/>
              </a:rPr>
              <a:t/>
            </a:r>
            <a:br>
              <a:rPr lang="da-DK" sz="2500">
                <a:solidFill>
                  <a:srgbClr val="000000"/>
                </a:solidFill>
                <a:effectLst/>
                <a:latin typeface="+mj-lt"/>
                <a:ea typeface="Times New Roman" panose="02020603050405020304" pitchFamily="18" charset="0"/>
                <a:cs typeface="Calibri Light"/>
              </a:rPr>
            </a:br>
            <a:r>
              <a:rPr lang="da-DK" sz="2500">
                <a:solidFill>
                  <a:srgbClr val="000000"/>
                </a:solidFill>
                <a:effectLst/>
                <a:latin typeface="+mj-lt"/>
                <a:ea typeface="Times New Roman" panose="02020603050405020304" pitchFamily="18" charset="0"/>
                <a:cs typeface="Calibri Light"/>
              </a:rPr>
              <a:t>Dato</a:t>
            </a:r>
            <a:endParaRPr lang="da-DK" sz="2500">
              <a:solidFill>
                <a:srgbClr val="000000"/>
              </a:solidFill>
              <a:effectLst/>
              <a:latin typeface="+mj-lt"/>
              <a:ea typeface="Times New Roman" panose="02020603050405020304" pitchFamily="18" charset="0"/>
            </a:endParaRPr>
          </a:p>
        </p:txBody>
      </p:sp>
    </p:spTree>
    <p:extLst>
      <p:ext uri="{BB962C8B-B14F-4D97-AF65-F5344CB8AC3E}">
        <p14:creationId xmlns:p14="http://schemas.microsoft.com/office/powerpoint/2010/main" val="3490291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795703" y="670500"/>
            <a:ext cx="4348296" cy="810093"/>
          </a:xfrm>
        </p:spPr>
        <p:txBody>
          <a:bodyPr>
            <a:noAutofit/>
          </a:bodyPr>
          <a:lstStyle/>
          <a:p>
            <a:r>
              <a:rPr lang="da-DK" sz="2800"/>
              <a:t>Case – Børnesyn i praksis</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3" y="1967253"/>
            <a:ext cx="5235838" cy="4220248"/>
          </a:xfrm>
        </p:spPr>
        <p:txBody>
          <a:bodyPr>
            <a:normAutofit/>
          </a:bodyPr>
          <a:lstStyle/>
          <a:p>
            <a:pPr marL="0" indent="0">
              <a:buNone/>
            </a:pPr>
            <a:r>
              <a:rPr lang="da-DK" sz="1800" b="1">
                <a:solidFill>
                  <a:srgbClr val="47B7A4"/>
                </a:solidFill>
                <a:latin typeface="+mj-lt"/>
              </a:rPr>
              <a:t>Praktisk information</a:t>
            </a:r>
          </a:p>
          <a:p>
            <a:pPr marL="0" indent="0">
              <a:buNone/>
            </a:pPr>
            <a:r>
              <a:rPr lang="da-DK" sz="1800">
                <a:latin typeface="+mj-lt"/>
              </a:rPr>
              <a:t>Kursisterne skal arbejde i grupper med en case om børnesyn i praksis. </a:t>
            </a:r>
          </a:p>
          <a:p>
            <a:pPr marL="0" indent="0">
              <a:buNone/>
            </a:pPr>
            <a:r>
              <a:rPr lang="da-DK" sz="1800">
                <a:latin typeface="+mj-lt"/>
              </a:rPr>
              <a:t>Tag udgangspunkt i organisationens/foreningens børnesyn, når I laver casen.</a:t>
            </a:r>
          </a:p>
          <a:p>
            <a:pPr marL="0" indent="0">
              <a:buNone/>
            </a:pPr>
            <a:r>
              <a:rPr lang="da-DK" sz="1800">
                <a:latin typeface="+mj-lt"/>
              </a:rPr>
              <a:t>Tilpas tid til gruppearbejde og opsamling.</a:t>
            </a:r>
          </a:p>
          <a:p>
            <a:pPr marL="0" indent="0">
              <a:buNone/>
            </a:pPr>
            <a:endParaRPr lang="da-DK" sz="1800">
              <a:latin typeface="+mj-lt"/>
            </a:endParaRPr>
          </a:p>
          <a:p>
            <a:pPr marL="0" indent="0">
              <a:buNone/>
            </a:pPr>
            <a:r>
              <a:rPr lang="da-DK" sz="1800" b="1">
                <a:solidFill>
                  <a:srgbClr val="47B7A4"/>
                </a:solidFill>
                <a:latin typeface="+mj-lt"/>
              </a:rPr>
              <a:t>Her er et eksempel til </a:t>
            </a:r>
            <a:r>
              <a:rPr lang="da-DK" sz="1800" b="1" err="1">
                <a:solidFill>
                  <a:srgbClr val="47B7A4"/>
                </a:solidFill>
                <a:latin typeface="+mj-lt"/>
              </a:rPr>
              <a:t>casearbejde</a:t>
            </a:r>
            <a:endParaRPr lang="da-DK" sz="1800" b="1">
              <a:solidFill>
                <a:srgbClr val="47B7A4"/>
              </a:solidFill>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Hvordan kan/vil vi inddrage børnenes perspektiver, holdninger og ideer ifm. planlægning og afholdelse af aktiviteter på lejren?</a:t>
            </a:r>
          </a:p>
          <a:p>
            <a:pPr marL="0" indent="0">
              <a:buNone/>
            </a:pPr>
            <a:r>
              <a:rPr lang="da-DK" sz="1800">
                <a:latin typeface="+mj-lt"/>
              </a:rPr>
              <a:t>Hver gruppe fremlægger 3 konkrete ideer/forslag til børneinddragelse på lejren.</a:t>
            </a:r>
          </a:p>
          <a:p>
            <a:pPr marL="0" indent="0">
              <a:buNone/>
            </a:pPr>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Billede 19" descr="Et billede, der indeholder tekst, enhed, luk, kontrolpanel&#10;&#10;Beskrivelsen er genereret automatisk">
            <a:extLst>
              <a:ext uri="{FF2B5EF4-FFF2-40B4-BE49-F238E27FC236}">
                <a16:creationId xmlns:a16="http://schemas.microsoft.com/office/drawing/2014/main" id="{A905B7EE-03DA-4FF3-997C-EF17B26908A7}"/>
              </a:ext>
            </a:extLst>
          </p:cNvPr>
          <p:cNvPicPr>
            <a:picLocks noChangeAspect="1"/>
          </p:cNvPicPr>
          <p:nvPr/>
        </p:nvPicPr>
        <p:blipFill>
          <a:blip r:embed="rId4"/>
          <a:stretch>
            <a:fillRect/>
          </a:stretch>
        </p:blipFill>
        <p:spPr>
          <a:xfrm>
            <a:off x="5244492" y="49610"/>
            <a:ext cx="962025" cy="923925"/>
          </a:xfrm>
          <a:prstGeom prst="rect">
            <a:avLst/>
          </a:prstGeom>
        </p:spPr>
      </p:pic>
      <p:pic>
        <p:nvPicPr>
          <p:cNvPr id="3" name="Billede 4" descr="Et billede, der indeholder træ, græs, udendørs, barn&#10;&#10;Beskrivelsen er genereret automatisk">
            <a:extLst>
              <a:ext uri="{FF2B5EF4-FFF2-40B4-BE49-F238E27FC236}">
                <a16:creationId xmlns:a16="http://schemas.microsoft.com/office/drawing/2014/main" id="{C6B33BFE-28A5-4573-8B0C-0B0707B27834}"/>
              </a:ext>
            </a:extLst>
          </p:cNvPr>
          <p:cNvPicPr>
            <a:picLocks noChangeAspect="1"/>
          </p:cNvPicPr>
          <p:nvPr/>
        </p:nvPicPr>
        <p:blipFill rotWithShape="1">
          <a:blip r:embed="rId5"/>
          <a:srcRect l="5691" r="10772" b="305"/>
          <a:stretch/>
        </p:blipFill>
        <p:spPr>
          <a:xfrm>
            <a:off x="6723270" y="2326861"/>
            <a:ext cx="4533341" cy="3606816"/>
          </a:xfrm>
          <a:prstGeom prst="rect">
            <a:avLst/>
          </a:prstGeom>
        </p:spPr>
      </p:pic>
      <p:sp>
        <p:nvSpPr>
          <p:cNvPr id="11" name="Tekstfelt 1">
            <a:extLst>
              <a:ext uri="{FF2B5EF4-FFF2-40B4-BE49-F238E27FC236}">
                <a16:creationId xmlns:a16="http://schemas.microsoft.com/office/drawing/2014/main" id="{E34939BE-5926-4A84-9368-35FB6EAFAB9F}"/>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119492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117970" y="670500"/>
            <a:ext cx="4391326" cy="810093"/>
          </a:xfrm>
        </p:spPr>
        <p:txBody>
          <a:bodyPr>
            <a:noAutofit/>
          </a:bodyPr>
          <a:lstStyle/>
          <a:p>
            <a:r>
              <a:rPr lang="da-DK" sz="2800"/>
              <a:t>Børnebeskyttelsespolitik</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3" y="1967253"/>
            <a:ext cx="5235838" cy="4220248"/>
          </a:xfrm>
        </p:spPr>
        <p:txBody>
          <a:bodyPr vert="horz" lIns="91440" tIns="45720" rIns="91440" bIns="45720" rtlCol="0" anchor="t">
            <a:normAutofit lnSpcReduction="10000"/>
          </a:bodyPr>
          <a:lstStyle/>
          <a:p>
            <a:pPr>
              <a:buBlip>
                <a:blip r:embed="rId2">
                  <a:extLst>
                    <a:ext uri="{96DAC541-7B7A-43D3-8B79-37D633B846F1}">
                      <asvg:svgBlip xmlns:asvg="http://schemas.microsoft.com/office/drawing/2016/SVG/main" xmlns="" r:embed="rId3"/>
                    </a:ext>
                  </a:extLst>
                </a:blip>
              </a:buBlip>
            </a:pPr>
            <a:r>
              <a:rPr lang="da-DK" sz="1800" b="0" i="0">
                <a:solidFill>
                  <a:srgbClr val="000000"/>
                </a:solidFill>
                <a:effectLst/>
                <a:latin typeface="+mj-lt"/>
              </a:rPr>
              <a:t>Børnebeskyttelsespolitikken beskriver, </a:t>
            </a:r>
            <a:r>
              <a:rPr lang="da-DK" sz="1800" b="1" i="0">
                <a:solidFill>
                  <a:srgbClr val="000000"/>
                </a:solidFill>
                <a:effectLst/>
                <a:latin typeface="+mj-lt"/>
              </a:rPr>
              <a:t>hvordan</a:t>
            </a:r>
            <a:r>
              <a:rPr lang="da-DK" sz="1800" b="0" i="0">
                <a:solidFill>
                  <a:srgbClr val="000000"/>
                </a:solidFill>
                <a:effectLst/>
                <a:latin typeface="+mj-lt"/>
              </a:rPr>
              <a:t> vi som organisation/forening sikrer, at børnene på lejren er i sikre og trygge hænder og ikke udsættes for nogen former for krænkelser eller overgreb hverken fysisk eller psykisk.</a:t>
            </a:r>
            <a:r>
              <a:rPr lang="da-DK" sz="1800">
                <a:solidFill>
                  <a:srgbClr val="000000"/>
                </a:solidFill>
                <a:latin typeface="+mj-lt"/>
              </a:rPr>
              <a:t/>
            </a:r>
            <a:br>
              <a:rPr lang="da-DK" sz="1800">
                <a:solidFill>
                  <a:srgbClr val="000000"/>
                </a:solidFill>
                <a:latin typeface="+mj-lt"/>
              </a:rPr>
            </a:br>
            <a:endParaRPr lang="da-DK" sz="1800" b="0" i="0">
              <a:solidFill>
                <a:srgbClr val="000000"/>
              </a:solidFill>
              <a:effectLst/>
              <a:latin typeface="+mj-lt"/>
              <a:cs typeface="Calibri Light"/>
            </a:endParaRPr>
          </a:p>
          <a:p>
            <a:pPr>
              <a:buBlip>
                <a:blip r:embed="rId2">
                  <a:extLst>
                    <a:ext uri="{96DAC541-7B7A-43D3-8B79-37D633B846F1}">
                      <asvg:svgBlip xmlns:asvg="http://schemas.microsoft.com/office/drawing/2016/SVG/main" xmlns="" r:embed="rId3"/>
                    </a:ext>
                  </a:extLst>
                </a:blip>
              </a:buBlip>
            </a:pPr>
            <a:r>
              <a:rPr lang="da-DK" sz="1800">
                <a:solidFill>
                  <a:srgbClr val="000000"/>
                </a:solidFill>
                <a:latin typeface="+mj-lt"/>
              </a:rPr>
              <a:t>Børnebeskyttelsespolitikken omhandler de 4 centrale områder, som fremgår af modellen – Oplysning, forebyggelse, rapportering og reaktion (forklar, hvad der ligger under de 4 områder).</a:t>
            </a:r>
            <a:br>
              <a:rPr lang="da-DK" sz="1800">
                <a:solidFill>
                  <a:srgbClr val="000000"/>
                </a:solidFill>
                <a:latin typeface="+mj-lt"/>
              </a:rPr>
            </a:br>
            <a:endParaRPr lang="da-DK" sz="1800">
              <a:solidFill>
                <a:srgbClr val="000000"/>
              </a:solidFill>
              <a:latin typeface="+mj-lt"/>
              <a:cs typeface="Calibri Light"/>
            </a:endParaRPr>
          </a:p>
          <a:p>
            <a:pPr>
              <a:buBlip>
                <a:blip r:embed="rId2">
                  <a:extLst>
                    <a:ext uri="{96DAC541-7B7A-43D3-8B79-37D633B846F1}">
                      <asvg:svgBlip xmlns:asvg="http://schemas.microsoft.com/office/drawing/2016/SVG/main" xmlns="" r:embed="rId3"/>
                    </a:ext>
                  </a:extLst>
                </a:blip>
              </a:buBlip>
            </a:pPr>
            <a:r>
              <a:rPr lang="da-DK" sz="1800" b="0" i="0">
                <a:solidFill>
                  <a:srgbClr val="000000"/>
                </a:solidFill>
                <a:effectLst/>
                <a:latin typeface="+mj-lt"/>
              </a:rPr>
              <a:t>Børnebeskyttelsespolitikken dækker alle former for krænkelser og overgreb på børn under 18 år – herunder vold, seksuelle krænkelser og overgreb, psykiske og følelsesmæssige krænkelser, omsorgssvigt og enhver form for udnyttelse. </a:t>
            </a:r>
            <a:endParaRPr lang="da-DK" sz="1800">
              <a:solidFill>
                <a:srgbClr val="000000"/>
              </a:solidFill>
              <a:latin typeface="+mj-lt"/>
              <a:cs typeface="Calibri Light"/>
            </a:endParaRPr>
          </a:p>
          <a:p>
            <a:endParaRPr lang="da-DK" sz="1800">
              <a:solidFill>
                <a:srgbClr val="0A0A0A"/>
              </a:solidFill>
              <a:latin typeface="+mj-lt"/>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aphicFrame>
        <p:nvGraphicFramePr>
          <p:cNvPr id="22" name="Pladsholder til indhold 4">
            <a:extLst>
              <a:ext uri="{FF2B5EF4-FFF2-40B4-BE49-F238E27FC236}">
                <a16:creationId xmlns:a16="http://schemas.microsoft.com/office/drawing/2014/main" id="{B1EA88A3-7248-4619-AD9E-FE2C2E4205F5}"/>
              </a:ext>
            </a:extLst>
          </p:cNvPr>
          <p:cNvGraphicFramePr>
            <a:graphicFrameLocks/>
          </p:cNvGraphicFramePr>
          <p:nvPr>
            <p:extLst>
              <p:ext uri="{D42A27DB-BD31-4B8C-83A1-F6EECF244321}">
                <p14:modId xmlns:p14="http://schemas.microsoft.com/office/powerpoint/2010/main" val="3636221034"/>
              </p:ext>
            </p:extLst>
          </p:nvPr>
        </p:nvGraphicFramePr>
        <p:xfrm>
          <a:off x="6301409" y="1807956"/>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 name="Billede 19" descr="Et billede, der indeholder tekst, enhed, luk, kontrolpanel&#10;&#10;Beskrivelsen er genereret automatisk">
            <a:extLst>
              <a:ext uri="{FF2B5EF4-FFF2-40B4-BE49-F238E27FC236}">
                <a16:creationId xmlns:a16="http://schemas.microsoft.com/office/drawing/2014/main" id="{3E9413A2-37D5-47B6-9CB2-AB8268E2FD68}"/>
              </a:ext>
            </a:extLst>
          </p:cNvPr>
          <p:cNvPicPr>
            <a:picLocks noChangeAspect="1"/>
          </p:cNvPicPr>
          <p:nvPr/>
        </p:nvPicPr>
        <p:blipFill>
          <a:blip r:embed="rId9"/>
          <a:stretch>
            <a:fillRect/>
          </a:stretch>
        </p:blipFill>
        <p:spPr>
          <a:xfrm>
            <a:off x="5244493" y="49610"/>
            <a:ext cx="764794" cy="923925"/>
          </a:xfrm>
          <a:prstGeom prst="rect">
            <a:avLst/>
          </a:prstGeom>
        </p:spPr>
      </p:pic>
      <p:sp>
        <p:nvSpPr>
          <p:cNvPr id="11" name="Tekstfelt 1">
            <a:extLst>
              <a:ext uri="{FF2B5EF4-FFF2-40B4-BE49-F238E27FC236}">
                <a16:creationId xmlns:a16="http://schemas.microsoft.com/office/drawing/2014/main" id="{F788342F-F052-4ABA-96DC-FC34C0EADFE1}"/>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26032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DF9ED8A-1678-45D5-9CC9-54A972206FA6}"/>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495352" y="667685"/>
            <a:ext cx="2830597" cy="810093"/>
          </a:xfrm>
        </p:spPr>
        <p:txBody>
          <a:bodyPr>
            <a:normAutofit/>
          </a:bodyPr>
          <a:lstStyle/>
          <a:p>
            <a:r>
              <a:rPr lang="da-DK" sz="2800"/>
              <a:t>Samværspolitik</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2"/>
            <a:ext cx="5312036" cy="4622483"/>
          </a:xfrm>
        </p:spPr>
        <p:txBody>
          <a:bodyPr>
            <a:normAutofit fontScale="92500" lnSpcReduction="20000"/>
          </a:bodyPr>
          <a:lstStyle/>
          <a:p>
            <a:pPr>
              <a:buBlip>
                <a:blip r:embed="rId2">
                  <a:extLst>
                    <a:ext uri="{96DAC541-7B7A-43D3-8B79-37D633B846F1}">
                      <asvg:svgBlip xmlns:asvg="http://schemas.microsoft.com/office/drawing/2016/SVG/main" xmlns="" r:embed="rId3"/>
                    </a:ext>
                  </a:extLst>
                </a:blip>
              </a:buBlip>
            </a:pPr>
            <a:r>
              <a:rPr lang="da-DK" sz="1800" b="0" i="0" dirty="0">
                <a:solidFill>
                  <a:srgbClr val="000000"/>
                </a:solidFill>
                <a:effectLst/>
                <a:latin typeface="+mj-lt"/>
              </a:rPr>
              <a:t>Samværspolitikken beskriver regler og retningslinjer for samværet mellem de frivillige, børnene og børnenes familier. </a:t>
            </a:r>
          </a:p>
          <a:p>
            <a:pPr>
              <a:buBlip>
                <a:blip r:embed="rId2">
                  <a:extLst>
                    <a:ext uri="{96DAC541-7B7A-43D3-8B79-37D633B846F1}">
                      <asvg:svgBlip xmlns:asvg="http://schemas.microsoft.com/office/drawing/2016/SVG/main" xmlns="" r:embed="rId3"/>
                    </a:ext>
                  </a:extLst>
                </a:blip>
              </a:buBlip>
            </a:pPr>
            <a:r>
              <a:rPr lang="da-DK" sz="1800" b="0" i="0" dirty="0">
                <a:solidFill>
                  <a:srgbClr val="000000"/>
                </a:solidFill>
                <a:effectLst/>
                <a:latin typeface="+mj-lt"/>
              </a:rPr>
              <a:t>Samværspolitikken bidrager til beskyttelse af børns rettigheder – herunder bl.a. beskyttelse mod krænkelser og overgreb.</a:t>
            </a:r>
          </a:p>
          <a:p>
            <a:pPr>
              <a:buBlip>
                <a:blip r:embed="rId2">
                  <a:extLst>
                    <a:ext uri="{96DAC541-7B7A-43D3-8B79-37D633B846F1}">
                      <asvg:svgBlip xmlns:asvg="http://schemas.microsoft.com/office/drawing/2016/SVG/main" xmlns="" r:embed="rId3"/>
                    </a:ext>
                  </a:extLst>
                </a:blip>
              </a:buBlip>
            </a:pPr>
            <a:r>
              <a:rPr lang="da-DK" sz="1800" b="0" i="0" dirty="0">
                <a:solidFill>
                  <a:srgbClr val="000000"/>
                </a:solidFill>
                <a:effectLst/>
                <a:latin typeface="+mj-lt"/>
              </a:rPr>
              <a:t>Samværspolitikken beskytter de frivillige mod at blive misforstået i deres handlinger, mistænkeliggjort eller udsat for falske anklager.  </a:t>
            </a:r>
          </a:p>
          <a:p>
            <a:pPr>
              <a:buBlip>
                <a:blip r:embed="rId2">
                  <a:extLst>
                    <a:ext uri="{96DAC541-7B7A-43D3-8B79-37D633B846F1}">
                      <asvg:svgBlip xmlns:asvg="http://schemas.microsoft.com/office/drawing/2016/SVG/main" xmlns="" r:embed="rId3"/>
                    </a:ext>
                  </a:extLst>
                </a:blip>
              </a:buBlip>
            </a:pPr>
            <a:r>
              <a:rPr lang="da-DK" sz="1800" b="0" i="0" dirty="0">
                <a:solidFill>
                  <a:srgbClr val="000000"/>
                </a:solidFill>
                <a:effectLst/>
                <a:latin typeface="+mj-lt"/>
              </a:rPr>
              <a:t>Det er vigtigt, at alle i organisationen/foreningen kender samværspolitikken og følger de gældende retningslinjer. På den måde er vi allerede i gang med at forebygge overgreb og krænkelser. </a:t>
            </a:r>
          </a:p>
          <a:p>
            <a:pPr>
              <a:buBlip>
                <a:blip r:embed="rId2">
                  <a:extLst>
                    <a:ext uri="{96DAC541-7B7A-43D3-8B79-37D633B846F1}">
                      <asvg:svgBlip xmlns:asvg="http://schemas.microsoft.com/office/drawing/2016/SVG/main" xmlns="" r:embed="rId3"/>
                    </a:ext>
                  </a:extLst>
                </a:blip>
              </a:buBlip>
            </a:pPr>
            <a:r>
              <a:rPr lang="da-DK" sz="1800" dirty="0">
                <a:solidFill>
                  <a:srgbClr val="000000"/>
                </a:solidFill>
                <a:latin typeface="+mj-lt"/>
              </a:rPr>
              <a:t>Samværspolitikken omfatter regler og retningslinjer for de temaer, som I ser her i modellen</a:t>
            </a:r>
            <a:r>
              <a:rPr lang="da-DK" sz="1800" dirty="0" smtClean="0">
                <a:solidFill>
                  <a:srgbClr val="000000"/>
                </a:solidFill>
                <a:latin typeface="+mj-lt"/>
              </a:rPr>
              <a:t>.</a:t>
            </a:r>
            <a:br>
              <a:rPr lang="da-DK" sz="1800" dirty="0" smtClean="0">
                <a:solidFill>
                  <a:srgbClr val="000000"/>
                </a:solidFill>
                <a:latin typeface="+mj-lt"/>
              </a:rPr>
            </a:br>
            <a:r>
              <a:rPr lang="da-DK" sz="1800" dirty="0" smtClean="0">
                <a:solidFill>
                  <a:srgbClr val="000000"/>
                </a:solidFill>
                <a:latin typeface="+mj-lt"/>
              </a:rPr>
              <a:t/>
            </a:r>
            <a:br>
              <a:rPr lang="da-DK" sz="1800" dirty="0" smtClean="0">
                <a:solidFill>
                  <a:srgbClr val="000000"/>
                </a:solidFill>
                <a:latin typeface="+mj-lt"/>
              </a:rPr>
            </a:br>
            <a:r>
              <a:rPr lang="da-DK" sz="1800" dirty="0" smtClean="0">
                <a:solidFill>
                  <a:srgbClr val="000000"/>
                </a:solidFill>
                <a:latin typeface="+mj-lt"/>
              </a:rPr>
              <a:t>Læs mere om </a:t>
            </a:r>
            <a:r>
              <a:rPr lang="da-DK" sz="1800" b="1" dirty="0" smtClean="0">
                <a:solidFill>
                  <a:srgbClr val="000000"/>
                </a:solidFill>
                <a:latin typeface="+mj-lt"/>
                <a:hlinkClick r:id="rId4"/>
              </a:rPr>
              <a:t>Samværspolitik på sikkkerlejr.dk</a:t>
            </a:r>
            <a:endParaRPr lang="da-DK" sz="1800" b="1" dirty="0">
              <a:solidFill>
                <a:srgbClr val="000000"/>
              </a:solidFill>
              <a:latin typeface="+mj-lt"/>
            </a:endParaRPr>
          </a:p>
          <a:p>
            <a:pPr>
              <a:buBlip>
                <a:blip r:embed="rId2">
                  <a:extLst>
                    <a:ext uri="{96DAC541-7B7A-43D3-8B79-37D633B846F1}">
                      <asvg:svgBlip xmlns:asvg="http://schemas.microsoft.com/office/drawing/2016/SVG/main" xmlns="" r:embed="rId3"/>
                    </a:ext>
                  </a:extLst>
                </a:blip>
              </a:buBlip>
            </a:pPr>
            <a:r>
              <a:rPr lang="da-DK" sz="1800" b="1" dirty="0" smtClean="0">
                <a:solidFill>
                  <a:srgbClr val="E1896C"/>
                </a:solidFill>
                <a:latin typeface="+mj-lt"/>
              </a:rPr>
              <a:t>OBS</a:t>
            </a:r>
            <a:r>
              <a:rPr lang="da-DK" sz="1800" b="1" dirty="0">
                <a:solidFill>
                  <a:srgbClr val="E1896C"/>
                </a:solidFill>
                <a:latin typeface="+mj-lt"/>
              </a:rPr>
              <a:t>! Tilpas modellen til organisationens/foreningens samværspolitik.</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aphicFrame>
        <p:nvGraphicFramePr>
          <p:cNvPr id="31" name="Pladsholder til indhold 4">
            <a:extLst>
              <a:ext uri="{FF2B5EF4-FFF2-40B4-BE49-F238E27FC236}">
                <a16:creationId xmlns:a16="http://schemas.microsoft.com/office/drawing/2014/main" id="{C17310A6-C46C-40E3-8734-B51E6C724E64}"/>
              </a:ext>
            </a:extLst>
          </p:cNvPr>
          <p:cNvGraphicFramePr>
            <a:graphicFrameLocks/>
          </p:cNvGraphicFramePr>
          <p:nvPr>
            <p:extLst>
              <p:ext uri="{D42A27DB-BD31-4B8C-83A1-F6EECF244321}">
                <p14:modId xmlns:p14="http://schemas.microsoft.com/office/powerpoint/2010/main" val="4059436478"/>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2" name="Billede 19" descr="Et billede, der indeholder tekst, enhed, luk, kontrolpanel&#10;&#10;Beskrivelsen er genereret automatisk">
            <a:extLst>
              <a:ext uri="{FF2B5EF4-FFF2-40B4-BE49-F238E27FC236}">
                <a16:creationId xmlns:a16="http://schemas.microsoft.com/office/drawing/2014/main" id="{131D8F4B-A131-43E6-BA75-ABD9A567A527}"/>
              </a:ext>
            </a:extLst>
          </p:cNvPr>
          <p:cNvPicPr>
            <a:picLocks noChangeAspect="1"/>
          </p:cNvPicPr>
          <p:nvPr/>
        </p:nvPicPr>
        <p:blipFill>
          <a:blip r:embed="rId10"/>
          <a:stretch>
            <a:fillRect/>
          </a:stretch>
        </p:blipFill>
        <p:spPr>
          <a:xfrm>
            <a:off x="5244493" y="49610"/>
            <a:ext cx="764794" cy="923925"/>
          </a:xfrm>
          <a:prstGeom prst="rect">
            <a:avLst/>
          </a:prstGeom>
        </p:spPr>
      </p:pic>
      <p:sp>
        <p:nvSpPr>
          <p:cNvPr id="11" name="Tekstfelt 1">
            <a:extLst>
              <a:ext uri="{FF2B5EF4-FFF2-40B4-BE49-F238E27FC236}">
                <a16:creationId xmlns:a16="http://schemas.microsoft.com/office/drawing/2014/main" id="{36674361-8603-41E1-97A1-233FD0C7099C}"/>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858162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DF9ED8A-1678-45D5-9CC9-54A972206FA6}"/>
              </a:ext>
            </a:extLst>
          </p:cNvPr>
          <p:cNvSpPr/>
          <p:nvPr/>
        </p:nvSpPr>
        <p:spPr>
          <a:xfrm>
            <a:off x="-23275"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495352" y="667685"/>
            <a:ext cx="2830597" cy="810093"/>
          </a:xfrm>
        </p:spPr>
        <p:txBody>
          <a:bodyPr>
            <a:normAutofit/>
          </a:bodyPr>
          <a:lstStyle/>
          <a:p>
            <a:r>
              <a:rPr lang="da-DK" sz="2800"/>
              <a:t>Samværspolitik</a:t>
            </a:r>
            <a:endParaRPr lang="da-DK" sz="2800">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2" name="Billede 19" descr="Et billede, der indeholder tekst, enhed, luk, kontrolpanel&#10;&#10;Beskrivelsen er genereret automatisk">
            <a:extLst>
              <a:ext uri="{FF2B5EF4-FFF2-40B4-BE49-F238E27FC236}">
                <a16:creationId xmlns:a16="http://schemas.microsoft.com/office/drawing/2014/main" id="{131D8F4B-A131-43E6-BA75-ABD9A567A527}"/>
              </a:ext>
            </a:extLst>
          </p:cNvPr>
          <p:cNvPicPr>
            <a:picLocks noChangeAspect="1"/>
          </p:cNvPicPr>
          <p:nvPr/>
        </p:nvPicPr>
        <p:blipFill>
          <a:blip r:embed="rId3"/>
          <a:stretch>
            <a:fillRect/>
          </a:stretch>
        </p:blipFill>
        <p:spPr>
          <a:xfrm>
            <a:off x="5244493" y="49610"/>
            <a:ext cx="764794" cy="923925"/>
          </a:xfrm>
          <a:prstGeom prst="rect">
            <a:avLst/>
          </a:prstGeom>
        </p:spPr>
      </p:pic>
      <p:sp>
        <p:nvSpPr>
          <p:cNvPr id="11" name="Tekstfelt 1">
            <a:extLst>
              <a:ext uri="{FF2B5EF4-FFF2-40B4-BE49-F238E27FC236}">
                <a16:creationId xmlns:a16="http://schemas.microsoft.com/office/drawing/2014/main" id="{36674361-8603-41E1-97A1-233FD0C7099C}"/>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pic>
        <p:nvPicPr>
          <p:cNvPr id="6" name="649541979"/>
          <p:cNvPicPr>
            <a:picLocks noRot="1" noChangeAspect="1"/>
          </p:cNvPicPr>
          <p:nvPr>
            <a:videoFile r:link="rId1"/>
          </p:nvPr>
        </p:nvPicPr>
        <p:blipFill>
          <a:blip r:embed="rId4"/>
          <a:stretch>
            <a:fillRect/>
          </a:stretch>
        </p:blipFill>
        <p:spPr>
          <a:xfrm>
            <a:off x="1434905" y="1606904"/>
            <a:ext cx="8820443" cy="4961499"/>
          </a:xfrm>
          <a:prstGeom prst="rect">
            <a:avLst/>
          </a:prstGeom>
        </p:spPr>
      </p:pic>
    </p:spTree>
    <p:extLst>
      <p:ext uri="{BB962C8B-B14F-4D97-AF65-F5344CB8AC3E}">
        <p14:creationId xmlns:p14="http://schemas.microsoft.com/office/powerpoint/2010/main" val="471573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DF9ED8A-1678-45D5-9CC9-54A972206FA6}"/>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2569729" y="667685"/>
            <a:ext cx="7659350" cy="810093"/>
          </a:xfrm>
        </p:spPr>
        <p:txBody>
          <a:bodyPr>
            <a:noAutofit/>
          </a:bodyPr>
          <a:lstStyle/>
          <a:p>
            <a:r>
              <a:rPr lang="da-DK" sz="2700">
                <a:cs typeface="Calibri Light"/>
              </a:rPr>
              <a:t>Inspiration til at arbejde med samværspolitikken </a:t>
            </a: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2"/>
            <a:ext cx="10471676" cy="4622483"/>
          </a:xfrm>
        </p:spPr>
        <p:txBody>
          <a:bodyPr>
            <a:normAutofit/>
          </a:bodyPr>
          <a:lstStyle/>
          <a:p>
            <a:pPr marL="0" indent="0">
              <a:buNone/>
            </a:pPr>
            <a:r>
              <a:rPr lang="da-DK" sz="1800" b="1">
                <a:solidFill>
                  <a:srgbClr val="E1896C"/>
                </a:solidFill>
                <a:latin typeface="+mj-lt"/>
              </a:rPr>
              <a:t>Her er en liste med spørgsmål, der er gode at overveje ift. retningslinjerne i samværspolitikken.</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Hvor mange frivillige kræver de enkelte aktiviteter?</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Hvordan tilgodeser vi alle børnene i aktiviteterne?</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Hvilke rammer og regler har vi for omklædning og bad?</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Hvilke retningslinjer har vi for fysiske berøringer?</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Hvad med ”trøste-kram”?</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Hvordan håndterer vi de børn, der søger meget fysisk voksenkontakt?</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Hvilke rammer og regler har vi for </a:t>
            </a:r>
            <a:r>
              <a:rPr lang="da-DK" sz="1800" b="0" err="1">
                <a:solidFill>
                  <a:schemeClr val="tx1"/>
                </a:solidFill>
                <a:latin typeface="+mj-lt"/>
              </a:rPr>
              <a:t>putning</a:t>
            </a:r>
            <a:r>
              <a:rPr lang="da-DK" sz="1800" b="0">
                <a:solidFill>
                  <a:schemeClr val="tx1"/>
                </a:solidFill>
                <a:latin typeface="+mj-lt"/>
              </a:rPr>
              <a:t> af børnene?</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Hvordan siger vi fra, hvis vi oplever, at et barn overskrider vores personlige grænser – uden at barnet </a:t>
            </a:r>
            <a:br>
              <a:rPr lang="da-DK" sz="1800" b="0">
                <a:solidFill>
                  <a:schemeClr val="tx1"/>
                </a:solidFill>
                <a:latin typeface="+mj-lt"/>
              </a:rPr>
            </a:br>
            <a:r>
              <a:rPr lang="da-DK" sz="1800" b="0">
                <a:solidFill>
                  <a:schemeClr val="tx1"/>
                </a:solidFill>
                <a:latin typeface="+mj-lt"/>
              </a:rPr>
              <a:t>føler sig afvist?</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Hvordan sikrer vi den gode tone i på lejren?</a:t>
            </a:r>
          </a:p>
          <a:p>
            <a:pPr>
              <a:buBlip>
                <a:blip r:embed="rId2">
                  <a:extLst>
                    <a:ext uri="{96DAC541-7B7A-43D3-8B79-37D633B846F1}">
                      <asvg:svgBlip xmlns:asvg="http://schemas.microsoft.com/office/drawing/2016/SVG/main" xmlns="" r:embed="rId3"/>
                    </a:ext>
                  </a:extLst>
                </a:blip>
              </a:buBlip>
            </a:pPr>
            <a:r>
              <a:rPr lang="da-DK" sz="1800" b="0">
                <a:solidFill>
                  <a:schemeClr val="tx1"/>
                </a:solidFill>
                <a:latin typeface="+mj-lt"/>
              </a:rPr>
              <a:t>Hvordan italesætter vi uhensigtsmæssigheder/brud på samværspolitikken internt i lejrteamet?</a:t>
            </a:r>
          </a:p>
          <a:p>
            <a:pPr>
              <a:buBlip>
                <a:blip r:embed="rId2">
                  <a:extLst>
                    <a:ext uri="{96DAC541-7B7A-43D3-8B79-37D633B846F1}">
                      <asvg:svgBlip xmlns:asvg="http://schemas.microsoft.com/office/drawing/2016/SVG/main" xmlns="" r:embed="rId3"/>
                    </a:ext>
                  </a:extLst>
                </a:blip>
              </a:buBlip>
            </a:pPr>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2" name="Billede 19" descr="Et billede, der indeholder tekst, enhed, luk, kontrolpanel&#10;&#10;Beskrivelsen er genereret automatisk">
            <a:extLst>
              <a:ext uri="{FF2B5EF4-FFF2-40B4-BE49-F238E27FC236}">
                <a16:creationId xmlns:a16="http://schemas.microsoft.com/office/drawing/2014/main" id="{8E796C83-D655-4ED6-9BD9-A4496CE13F91}"/>
              </a:ext>
            </a:extLst>
          </p:cNvPr>
          <p:cNvPicPr>
            <a:picLocks noChangeAspect="1"/>
          </p:cNvPicPr>
          <p:nvPr/>
        </p:nvPicPr>
        <p:blipFill>
          <a:blip r:embed="rId4"/>
          <a:stretch>
            <a:fillRect/>
          </a:stretch>
        </p:blipFill>
        <p:spPr>
          <a:xfrm>
            <a:off x="5244493" y="49610"/>
            <a:ext cx="764794" cy="923925"/>
          </a:xfrm>
          <a:prstGeom prst="rect">
            <a:avLst/>
          </a:prstGeom>
        </p:spPr>
      </p:pic>
      <p:sp>
        <p:nvSpPr>
          <p:cNvPr id="10" name="Tekstfelt 1">
            <a:extLst>
              <a:ext uri="{FF2B5EF4-FFF2-40B4-BE49-F238E27FC236}">
                <a16:creationId xmlns:a16="http://schemas.microsoft.com/office/drawing/2014/main" id="{91B0E57F-D3CA-402E-A108-7EB573290E37}"/>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680298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510711B-DEE9-44B2-AE7A-2DC6853FCB98}"/>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472504" y="670500"/>
            <a:ext cx="5585426" cy="810093"/>
          </a:xfrm>
        </p:spPr>
        <p:txBody>
          <a:bodyPr>
            <a:noAutofit/>
          </a:bodyPr>
          <a:lstStyle/>
          <a:p>
            <a:r>
              <a:rPr lang="da-DK" sz="2800"/>
              <a:t>Case – Samværspolitik i praksis</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2"/>
            <a:ext cx="6519583" cy="4709040"/>
          </a:xfrm>
        </p:spPr>
        <p:txBody>
          <a:bodyPr>
            <a:noAutofit/>
          </a:bodyPr>
          <a:lstStyle/>
          <a:p>
            <a:pPr marL="0" indent="0">
              <a:buNone/>
            </a:pPr>
            <a:r>
              <a:rPr lang="da-DK" sz="1600" b="1">
                <a:solidFill>
                  <a:srgbClr val="E1896C"/>
                </a:solidFill>
                <a:latin typeface="+mj-lt"/>
              </a:rPr>
              <a:t>Praktisk information</a:t>
            </a:r>
          </a:p>
          <a:p>
            <a:pPr marL="0" indent="0">
              <a:buNone/>
            </a:pPr>
            <a:r>
              <a:rPr lang="da-DK" sz="1600">
                <a:latin typeface="+mj-lt"/>
              </a:rPr>
              <a:t>Kursisterne skal arbejde i grupper med en case om børnesyn i praksis. </a:t>
            </a:r>
          </a:p>
          <a:p>
            <a:pPr marL="0" indent="0">
              <a:buNone/>
            </a:pPr>
            <a:r>
              <a:rPr lang="da-DK" sz="1600">
                <a:latin typeface="+mj-lt"/>
              </a:rPr>
              <a:t>Tag udgangspunkt i organisationens/foreningens børnesyn, når I laver casen.</a:t>
            </a:r>
          </a:p>
          <a:p>
            <a:pPr marL="0" indent="0">
              <a:buNone/>
            </a:pPr>
            <a:r>
              <a:rPr lang="da-DK" sz="1600">
                <a:latin typeface="+mj-lt"/>
              </a:rPr>
              <a:t>Tilpas tid til gruppearbejde og opsamling.</a:t>
            </a:r>
          </a:p>
          <a:p>
            <a:pPr marL="0" indent="0">
              <a:buNone/>
            </a:pPr>
            <a:endParaRPr lang="da-DK" sz="1600">
              <a:latin typeface="+mj-lt"/>
            </a:endParaRPr>
          </a:p>
          <a:p>
            <a:pPr marL="0" indent="0">
              <a:buNone/>
            </a:pPr>
            <a:r>
              <a:rPr lang="da-DK" sz="1600" b="1">
                <a:solidFill>
                  <a:srgbClr val="E1896C"/>
                </a:solidFill>
                <a:latin typeface="+mj-lt"/>
              </a:rPr>
              <a:t>Her er et eksempel til </a:t>
            </a:r>
            <a:r>
              <a:rPr lang="da-DK" sz="1600" b="1" err="1">
                <a:solidFill>
                  <a:srgbClr val="E1896C"/>
                </a:solidFill>
                <a:latin typeface="+mj-lt"/>
              </a:rPr>
              <a:t>casearbejde</a:t>
            </a:r>
            <a:endParaRPr lang="da-DK" sz="1600" b="1">
              <a:solidFill>
                <a:srgbClr val="E1896C"/>
              </a:solidFill>
              <a:latin typeface="+mj-lt"/>
            </a:endParaRPr>
          </a:p>
          <a:p>
            <a:pPr marL="0" indent="0">
              <a:buNone/>
            </a:pPr>
            <a:r>
              <a:rPr lang="da-DK" sz="1600">
                <a:latin typeface="+mj-lt"/>
              </a:rPr>
              <a:t>På en lejr deltager Sofie på 12 år. Hun trækker sig ofte fra aktiviteterne og vil helst være fysisk tæt på dig hele tiden. Hun tager dig i hånden og sætter sig på skødet af dig flere gange. Hun spørger om I to kan gå ind i et aktivitetsrum alene og tegne.</a:t>
            </a:r>
          </a:p>
          <a:p>
            <a:pPr marL="0" indent="0">
              <a:buNone/>
            </a:pPr>
            <a:r>
              <a:rPr lang="da-DK" sz="1600">
                <a:latin typeface="+mj-lt"/>
              </a:rPr>
              <a:t>Da du kommer hjem fra lejren modtager du en venneanmodning på Snapchat fra Sofie.</a:t>
            </a:r>
          </a:p>
          <a:p>
            <a:pPr>
              <a:buBlip>
                <a:blip r:embed="rId2">
                  <a:extLst>
                    <a:ext uri="{96DAC541-7B7A-43D3-8B79-37D633B846F1}">
                      <asvg:svgBlip xmlns:asvg="http://schemas.microsoft.com/office/drawing/2016/SVG/main" xmlns="" r:embed="rId3"/>
                    </a:ext>
                  </a:extLst>
                </a:blip>
              </a:buBlip>
            </a:pPr>
            <a:r>
              <a:rPr lang="da-DK" sz="1600">
                <a:latin typeface="+mj-lt"/>
              </a:rPr>
              <a:t>Hvilke retningslinjer i samværspolitikken udfordres?</a:t>
            </a:r>
          </a:p>
          <a:p>
            <a:pPr>
              <a:buBlip>
                <a:blip r:embed="rId2">
                  <a:extLst>
                    <a:ext uri="{96DAC541-7B7A-43D3-8B79-37D633B846F1}">
                      <asvg:svgBlip xmlns:asvg="http://schemas.microsoft.com/office/drawing/2016/SVG/main" xmlns="" r:embed="rId3"/>
                    </a:ext>
                  </a:extLst>
                </a:blip>
              </a:buBlip>
            </a:pPr>
            <a:r>
              <a:rPr lang="da-DK" sz="1600">
                <a:latin typeface="+mj-lt"/>
              </a:rPr>
              <a:t>Hvordan kan du imødekommes Sofies behov for fysisk tryghed uden, </a:t>
            </a:r>
            <a:br>
              <a:rPr lang="da-DK" sz="1600">
                <a:latin typeface="+mj-lt"/>
              </a:rPr>
            </a:br>
            <a:r>
              <a:rPr lang="da-DK" sz="1600">
                <a:latin typeface="+mj-lt"/>
              </a:rPr>
              <a:t>at hun føler sig afvist og uden brud på samværspolitikken?</a:t>
            </a:r>
          </a:p>
          <a:p>
            <a:pPr marL="0" indent="0">
              <a:buNone/>
            </a:pPr>
            <a:endParaRPr lang="da-DK" sz="16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4" name="Billede 13" descr="Et billede, der indeholder person, stående, mængde&#10;&#10;Automatisk genereret beskrivelse">
            <a:extLst>
              <a:ext uri="{FF2B5EF4-FFF2-40B4-BE49-F238E27FC236}">
                <a16:creationId xmlns:a16="http://schemas.microsoft.com/office/drawing/2014/main" id="{D307D748-2B8E-4C39-934A-2854BD12245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33272" r="4440"/>
          <a:stretch/>
        </p:blipFill>
        <p:spPr>
          <a:xfrm>
            <a:off x="7939141" y="2404221"/>
            <a:ext cx="3610262" cy="3835101"/>
          </a:xfrm>
          <a:prstGeom prst="rect">
            <a:avLst/>
          </a:prstGeom>
        </p:spPr>
      </p:pic>
      <p:pic>
        <p:nvPicPr>
          <p:cNvPr id="22" name="Billede 19" descr="Et billede, der indeholder tekst, enhed, luk, kontrolpanel&#10;&#10;Beskrivelsen er genereret automatisk">
            <a:extLst>
              <a:ext uri="{FF2B5EF4-FFF2-40B4-BE49-F238E27FC236}">
                <a16:creationId xmlns:a16="http://schemas.microsoft.com/office/drawing/2014/main" id="{0009AD0C-8E08-47B9-8E4D-83D5A1C6E09F}"/>
              </a:ext>
            </a:extLst>
          </p:cNvPr>
          <p:cNvPicPr>
            <a:picLocks noChangeAspect="1"/>
          </p:cNvPicPr>
          <p:nvPr/>
        </p:nvPicPr>
        <p:blipFill>
          <a:blip r:embed="rId6"/>
          <a:stretch>
            <a:fillRect/>
          </a:stretch>
        </p:blipFill>
        <p:spPr>
          <a:xfrm>
            <a:off x="5244493" y="49610"/>
            <a:ext cx="764794" cy="923925"/>
          </a:xfrm>
          <a:prstGeom prst="rect">
            <a:avLst/>
          </a:prstGeom>
        </p:spPr>
      </p:pic>
      <p:sp>
        <p:nvSpPr>
          <p:cNvPr id="11" name="Tekstfelt 1">
            <a:extLst>
              <a:ext uri="{FF2B5EF4-FFF2-40B4-BE49-F238E27FC236}">
                <a16:creationId xmlns:a16="http://schemas.microsoft.com/office/drawing/2014/main" id="{3A213A28-29BE-43CE-B948-80E2FB7AD1A2}"/>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73496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07B6BE4-0359-49C2-BB81-77C57D6EE7CF}"/>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193274" y="670500"/>
            <a:ext cx="3525335" cy="810093"/>
          </a:xfrm>
        </p:spPr>
        <p:txBody>
          <a:bodyPr>
            <a:noAutofit/>
          </a:bodyPr>
          <a:lstStyle/>
          <a:p>
            <a:r>
              <a:rPr lang="da-DK" sz="2800"/>
              <a:t>Det etiske regelsæt</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5235838" cy="4220248"/>
          </a:xfrm>
        </p:spPr>
        <p:txBody>
          <a:bodyPr>
            <a:normAutofit/>
          </a:bodyPr>
          <a:lstStyle/>
          <a:p>
            <a:pPr>
              <a:buBlip>
                <a:blip r:embed="rId2">
                  <a:extLst>
                    <a:ext uri="{96DAC541-7B7A-43D3-8B79-37D633B846F1}">
                      <asvg:svgBlip xmlns:asvg="http://schemas.microsoft.com/office/drawing/2016/SVG/main" xmlns="" r:embed="rId3"/>
                    </a:ext>
                  </a:extLst>
                </a:blip>
              </a:buBlip>
            </a:pPr>
            <a:r>
              <a:rPr lang="da-DK" sz="1800">
                <a:latin typeface="+mj-lt"/>
              </a:rPr>
              <a:t>Det etiske regelsæt er en erklæring, der fungerer som en form for kontrakt mellem organisationen/ foreningen og lejrteamet.</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I det etiske regelsæt fremgår det, hvilke politikker, regler og retningslinjer lejrteamet skal kende og følge.</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Det etiske regelsæt skal underskrives af alle på lejrteamet som en bekræftelse på, at de er indstillet på at følge det etiske regelsæt. </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Beskriv praksis for underskrift af det etiske regelsæt.</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3" name="Tekstfelt 2">
            <a:extLst>
              <a:ext uri="{FF2B5EF4-FFF2-40B4-BE49-F238E27FC236}">
                <a16:creationId xmlns:a16="http://schemas.microsoft.com/office/drawing/2014/main" id="{AC819B3B-23F4-44A0-8A0C-D0B2AE385C3C}"/>
              </a:ext>
            </a:extLst>
          </p:cNvPr>
          <p:cNvSpPr txBox="1"/>
          <p:nvPr/>
        </p:nvSpPr>
        <p:spPr>
          <a:xfrm>
            <a:off x="6557641" y="1967253"/>
            <a:ext cx="4905487" cy="2585323"/>
          </a:xfrm>
          <a:prstGeom prst="rect">
            <a:avLst/>
          </a:prstGeom>
          <a:noFill/>
        </p:spPr>
        <p:txBody>
          <a:bodyPr wrap="square" rtlCol="0">
            <a:spAutoFit/>
          </a:bodyPr>
          <a:lstStyle/>
          <a:p>
            <a:r>
              <a:rPr lang="da-DK" dirty="0">
                <a:latin typeface="+mj-lt"/>
              </a:rPr>
              <a:t>Her skrives organisationens/foreningens etiske regelsæt i punktform:</a:t>
            </a:r>
            <a:br>
              <a:rPr lang="da-DK" dirty="0">
                <a:latin typeface="+mj-lt"/>
              </a:rPr>
            </a:br>
            <a:endParaRPr lang="da-DK" dirty="0">
              <a:latin typeface="+mj-lt"/>
            </a:endParaRPr>
          </a:p>
          <a:p>
            <a:pPr marL="285750" indent="-285750">
              <a:buClr>
                <a:schemeClr val="accent4"/>
              </a:buClr>
              <a:buBlip>
                <a:blip r:embed="rId2">
                  <a:extLst>
                    <a:ext uri="{96DAC541-7B7A-43D3-8B79-37D633B846F1}">
                      <asvg:svgBlip xmlns:asvg="http://schemas.microsoft.com/office/drawing/2016/SVG/main" xmlns="" r:embed="rId3"/>
                    </a:ext>
                  </a:extLst>
                </a:blip>
              </a:buBlip>
            </a:pPr>
            <a:r>
              <a:rPr lang="da-DK" dirty="0">
                <a:latin typeface="+mj-lt"/>
              </a:rPr>
              <a:t>…</a:t>
            </a:r>
          </a:p>
          <a:p>
            <a:pPr marL="285750" indent="-285750">
              <a:buClr>
                <a:schemeClr val="accent4"/>
              </a:buClr>
              <a:buBlip>
                <a:blip r:embed="rId2">
                  <a:extLst>
                    <a:ext uri="{96DAC541-7B7A-43D3-8B79-37D633B846F1}">
                      <asvg:svgBlip xmlns:asvg="http://schemas.microsoft.com/office/drawing/2016/SVG/main" xmlns="" r:embed="rId3"/>
                    </a:ext>
                  </a:extLst>
                </a:blip>
              </a:buBlip>
            </a:pPr>
            <a:r>
              <a:rPr lang="da-DK" dirty="0">
                <a:latin typeface="+mj-lt"/>
              </a:rPr>
              <a:t>…</a:t>
            </a:r>
          </a:p>
          <a:p>
            <a:pPr marL="285750" indent="-285750">
              <a:buClr>
                <a:schemeClr val="accent4"/>
              </a:buClr>
              <a:buBlip>
                <a:blip r:embed="rId2">
                  <a:extLst>
                    <a:ext uri="{96DAC541-7B7A-43D3-8B79-37D633B846F1}">
                      <asvg:svgBlip xmlns:asvg="http://schemas.microsoft.com/office/drawing/2016/SVG/main" xmlns="" r:embed="rId3"/>
                    </a:ext>
                  </a:extLst>
                </a:blip>
              </a:buBlip>
            </a:pPr>
            <a:r>
              <a:rPr lang="da-DK" dirty="0">
                <a:latin typeface="+mj-lt"/>
              </a:rPr>
              <a:t>…</a:t>
            </a:r>
          </a:p>
          <a:p>
            <a:r>
              <a:rPr lang="da-DK" dirty="0" smtClean="0">
                <a:latin typeface="+mj-lt"/>
              </a:rPr>
              <a:t/>
            </a:r>
            <a:br>
              <a:rPr lang="da-DK" dirty="0" smtClean="0">
                <a:latin typeface="+mj-lt"/>
              </a:rPr>
            </a:br>
            <a:r>
              <a:rPr lang="da-DK" dirty="0" smtClean="0">
                <a:latin typeface="+mj-lt"/>
              </a:rPr>
              <a:t>Læs mere om </a:t>
            </a:r>
            <a:r>
              <a:rPr lang="da-DK" b="1" dirty="0" smtClean="0">
                <a:latin typeface="+mj-lt"/>
                <a:hlinkClick r:id="rId4"/>
              </a:rPr>
              <a:t>etisk regelsæt på sikkerlejr.dk.</a:t>
            </a:r>
            <a:endParaRPr lang="da-DK" b="1" dirty="0">
              <a:latin typeface="+mj-lt"/>
            </a:endParaRPr>
          </a:p>
          <a:p>
            <a:endParaRPr lang="da-DK" dirty="0">
              <a:latin typeface="+mj-lt"/>
            </a:endParaRPr>
          </a:p>
        </p:txBody>
      </p:sp>
      <p:pic>
        <p:nvPicPr>
          <p:cNvPr id="20" name="Grafik 1">
            <a:extLst>
              <a:ext uri="{FF2B5EF4-FFF2-40B4-BE49-F238E27FC236}">
                <a16:creationId xmlns:a16="http://schemas.microsoft.com/office/drawing/2014/main" id="{55E5A84B-AB20-469D-83D3-7E237DBE075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61993" y="4087912"/>
            <a:ext cx="923875" cy="939668"/>
          </a:xfrm>
          <a:prstGeom prst="rect">
            <a:avLst/>
          </a:prstGeom>
        </p:spPr>
      </p:pic>
      <p:pic>
        <p:nvPicPr>
          <p:cNvPr id="25" name="Grafik 2">
            <a:extLst>
              <a:ext uri="{FF2B5EF4-FFF2-40B4-BE49-F238E27FC236}">
                <a16:creationId xmlns:a16="http://schemas.microsoft.com/office/drawing/2014/main" id="{4F549E87-63E5-4C52-93C9-3D6F4F013C2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96846" y="5488806"/>
            <a:ext cx="1113388" cy="1026528"/>
          </a:xfrm>
          <a:prstGeom prst="rect">
            <a:avLst/>
          </a:prstGeom>
        </p:spPr>
      </p:pic>
      <p:pic>
        <p:nvPicPr>
          <p:cNvPr id="26" name="Grafik 3">
            <a:extLst>
              <a:ext uri="{FF2B5EF4-FFF2-40B4-BE49-F238E27FC236}">
                <a16:creationId xmlns:a16="http://schemas.microsoft.com/office/drawing/2014/main" id="{4F23E581-AE15-403C-A1A0-B1ABB451A73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990280" y="6358411"/>
            <a:ext cx="631710" cy="292166"/>
          </a:xfrm>
          <a:prstGeom prst="rect">
            <a:avLst/>
          </a:prstGeom>
        </p:spPr>
      </p:pic>
      <p:pic>
        <p:nvPicPr>
          <p:cNvPr id="27" name="Grafik 1">
            <a:extLst>
              <a:ext uri="{FF2B5EF4-FFF2-40B4-BE49-F238E27FC236}">
                <a16:creationId xmlns:a16="http://schemas.microsoft.com/office/drawing/2014/main" id="{30203195-825F-4194-9BB9-EB224982705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98000" y="5838386"/>
            <a:ext cx="505368" cy="489575"/>
          </a:xfrm>
          <a:prstGeom prst="rect">
            <a:avLst/>
          </a:prstGeom>
        </p:spPr>
      </p:pic>
      <p:pic>
        <p:nvPicPr>
          <p:cNvPr id="28" name="Billede 19" descr="Et billede, der indeholder tekst, enhed, luk, kontrolpanel&#10;&#10;Beskrivelsen er genereret automatisk">
            <a:extLst>
              <a:ext uri="{FF2B5EF4-FFF2-40B4-BE49-F238E27FC236}">
                <a16:creationId xmlns:a16="http://schemas.microsoft.com/office/drawing/2014/main" id="{E12B1265-25E9-4161-8C75-1F96CA37E2FD}"/>
              </a:ext>
            </a:extLst>
          </p:cNvPr>
          <p:cNvPicPr>
            <a:picLocks noChangeAspect="1"/>
          </p:cNvPicPr>
          <p:nvPr/>
        </p:nvPicPr>
        <p:blipFill>
          <a:blip r:embed="rId13"/>
          <a:stretch>
            <a:fillRect/>
          </a:stretch>
        </p:blipFill>
        <p:spPr>
          <a:xfrm>
            <a:off x="5244493" y="49610"/>
            <a:ext cx="764794" cy="923925"/>
          </a:xfrm>
          <a:prstGeom prst="rect">
            <a:avLst/>
          </a:prstGeom>
        </p:spPr>
      </p:pic>
      <p:sp>
        <p:nvSpPr>
          <p:cNvPr id="15" name="Tekstfelt 1">
            <a:extLst>
              <a:ext uri="{FF2B5EF4-FFF2-40B4-BE49-F238E27FC236}">
                <a16:creationId xmlns:a16="http://schemas.microsoft.com/office/drawing/2014/main" id="{27AC86F3-70C7-42D0-801C-38EA84AD76C4}"/>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1932389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07B6BE4-0359-49C2-BB81-77C57D6EE7CF}"/>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smtClean="0"/>
          </a:p>
          <a:p>
            <a:pPr algn="ctr"/>
            <a:endParaRPr lang="da-DK" dirty="0"/>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193274" y="670500"/>
            <a:ext cx="3525335" cy="810093"/>
          </a:xfrm>
        </p:spPr>
        <p:txBody>
          <a:bodyPr>
            <a:noAutofit/>
          </a:bodyPr>
          <a:lstStyle/>
          <a:p>
            <a:r>
              <a:rPr lang="da-DK" sz="2800"/>
              <a:t>Det etiske regelsæt</a:t>
            </a:r>
            <a:endParaRPr lang="da-DK" sz="2800">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0" name="Grafik 1">
            <a:extLst>
              <a:ext uri="{FF2B5EF4-FFF2-40B4-BE49-F238E27FC236}">
                <a16:creationId xmlns:a16="http://schemas.microsoft.com/office/drawing/2014/main" id="{55E5A84B-AB20-469D-83D3-7E237DBE075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61993" y="4087912"/>
            <a:ext cx="923875" cy="939668"/>
          </a:xfrm>
          <a:prstGeom prst="rect">
            <a:avLst/>
          </a:prstGeom>
        </p:spPr>
      </p:pic>
      <p:pic>
        <p:nvPicPr>
          <p:cNvPr id="25" name="Grafik 2">
            <a:extLst>
              <a:ext uri="{FF2B5EF4-FFF2-40B4-BE49-F238E27FC236}">
                <a16:creationId xmlns:a16="http://schemas.microsoft.com/office/drawing/2014/main" id="{4F549E87-63E5-4C52-93C9-3D6F4F013C2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296846" y="5488806"/>
            <a:ext cx="1113388" cy="1026528"/>
          </a:xfrm>
          <a:prstGeom prst="rect">
            <a:avLst/>
          </a:prstGeom>
        </p:spPr>
      </p:pic>
      <p:pic>
        <p:nvPicPr>
          <p:cNvPr id="26" name="Grafik 3">
            <a:extLst>
              <a:ext uri="{FF2B5EF4-FFF2-40B4-BE49-F238E27FC236}">
                <a16:creationId xmlns:a16="http://schemas.microsoft.com/office/drawing/2014/main" id="{4F23E581-AE15-403C-A1A0-B1ABB451A73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062851" y="6276768"/>
            <a:ext cx="631710" cy="292166"/>
          </a:xfrm>
          <a:prstGeom prst="rect">
            <a:avLst/>
          </a:prstGeom>
        </p:spPr>
      </p:pic>
      <p:pic>
        <p:nvPicPr>
          <p:cNvPr id="27" name="Grafik 1">
            <a:extLst>
              <a:ext uri="{FF2B5EF4-FFF2-40B4-BE49-F238E27FC236}">
                <a16:creationId xmlns:a16="http://schemas.microsoft.com/office/drawing/2014/main" id="{30203195-825F-4194-9BB9-EB224982705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889786" y="5085457"/>
            <a:ext cx="505368" cy="489575"/>
          </a:xfrm>
          <a:prstGeom prst="rect">
            <a:avLst/>
          </a:prstGeom>
        </p:spPr>
      </p:pic>
      <p:pic>
        <p:nvPicPr>
          <p:cNvPr id="28" name="Billede 19" descr="Et billede, der indeholder tekst, enhed, luk, kontrolpanel&#10;&#10;Beskrivelsen er genereret automatisk">
            <a:extLst>
              <a:ext uri="{FF2B5EF4-FFF2-40B4-BE49-F238E27FC236}">
                <a16:creationId xmlns:a16="http://schemas.microsoft.com/office/drawing/2014/main" id="{E12B1265-25E9-4161-8C75-1F96CA37E2FD}"/>
              </a:ext>
            </a:extLst>
          </p:cNvPr>
          <p:cNvPicPr>
            <a:picLocks noChangeAspect="1"/>
          </p:cNvPicPr>
          <p:nvPr/>
        </p:nvPicPr>
        <p:blipFill>
          <a:blip r:embed="rId12"/>
          <a:stretch>
            <a:fillRect/>
          </a:stretch>
        </p:blipFill>
        <p:spPr>
          <a:xfrm>
            <a:off x="5244493" y="49610"/>
            <a:ext cx="764794" cy="923925"/>
          </a:xfrm>
          <a:prstGeom prst="rect">
            <a:avLst/>
          </a:prstGeom>
        </p:spPr>
      </p:pic>
      <p:sp>
        <p:nvSpPr>
          <p:cNvPr id="15" name="Tekstfelt 1">
            <a:extLst>
              <a:ext uri="{FF2B5EF4-FFF2-40B4-BE49-F238E27FC236}">
                <a16:creationId xmlns:a16="http://schemas.microsoft.com/office/drawing/2014/main" id="{27AC86F3-70C7-42D0-801C-38EA84AD76C4}"/>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pic>
        <p:nvPicPr>
          <p:cNvPr id="6" name="649073262"/>
          <p:cNvPicPr>
            <a:picLocks noRot="1" noChangeAspect="1"/>
          </p:cNvPicPr>
          <p:nvPr>
            <a:videoFile r:link="rId1"/>
          </p:nvPr>
        </p:nvPicPr>
        <p:blipFill>
          <a:blip r:embed="rId13"/>
          <a:stretch>
            <a:fillRect/>
          </a:stretch>
        </p:blipFill>
        <p:spPr>
          <a:xfrm>
            <a:off x="1641190" y="1684416"/>
            <a:ext cx="8629501" cy="4854094"/>
          </a:xfrm>
          <a:prstGeom prst="rect">
            <a:avLst/>
          </a:prstGeom>
        </p:spPr>
      </p:pic>
    </p:spTree>
    <p:extLst>
      <p:ext uri="{BB962C8B-B14F-4D97-AF65-F5344CB8AC3E}">
        <p14:creationId xmlns:p14="http://schemas.microsoft.com/office/powerpoint/2010/main" val="1670773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4FA0A00-2CCC-4039-BD3E-AFAEEFC46E8D}"/>
              </a:ext>
            </a:extLst>
          </p:cNvPr>
          <p:cNvSpPr/>
          <p:nvPr/>
        </p:nvSpPr>
        <p:spPr>
          <a:xfrm>
            <a:off x="0" y="0"/>
            <a:ext cx="12192000" cy="6858000"/>
          </a:xfrm>
          <a:prstGeom prst="rect">
            <a:avLst/>
          </a:prstGeom>
          <a:solidFill>
            <a:srgbClr val="E5D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pic>
        <p:nvPicPr>
          <p:cNvPr id="9" name="Grafik 1" descr="Kaffe med massiv udfyldning">
            <a:extLst>
              <a:ext uri="{FF2B5EF4-FFF2-40B4-BE49-F238E27FC236}">
                <a16:creationId xmlns:a16="http://schemas.microsoft.com/office/drawing/2014/main" id="{7609E2C5-6B7A-4B18-8976-A142B94F34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552050" y="985629"/>
            <a:ext cx="5485466" cy="5485466"/>
          </a:xfrm>
          <a:prstGeom prst="rect">
            <a:avLst/>
          </a:prstGeom>
        </p:spPr>
      </p:pic>
      <p:sp>
        <p:nvSpPr>
          <p:cNvPr id="21" name="Rektangel 20">
            <a:extLst>
              <a:ext uri="{FF2B5EF4-FFF2-40B4-BE49-F238E27FC236}">
                <a16:creationId xmlns:a16="http://schemas.microsoft.com/office/drawing/2014/main" id="{A70B1196-B55C-4547-841B-5EA34C174C94}"/>
              </a:ext>
            </a:extLst>
          </p:cNvPr>
          <p:cNvSpPr/>
          <p:nvPr/>
        </p:nvSpPr>
        <p:spPr>
          <a:xfrm>
            <a:off x="4681329" y="1000872"/>
            <a:ext cx="2191443" cy="2014641"/>
          </a:xfrm>
          <a:prstGeom prst="rect">
            <a:avLst/>
          </a:prstGeom>
          <a:solidFill>
            <a:srgbClr val="E5D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0" name="Tekstfelt 9">
            <a:extLst>
              <a:ext uri="{FF2B5EF4-FFF2-40B4-BE49-F238E27FC236}">
                <a16:creationId xmlns:a16="http://schemas.microsoft.com/office/drawing/2014/main" id="{3C6F3DDF-CD93-4EB8-844F-3B603509F2E7}"/>
              </a:ext>
            </a:extLst>
          </p:cNvPr>
          <p:cNvSpPr txBox="1"/>
          <p:nvPr/>
        </p:nvSpPr>
        <p:spPr>
          <a:xfrm>
            <a:off x="4974399" y="4124739"/>
            <a:ext cx="1808922" cy="861774"/>
          </a:xfrm>
          <a:prstGeom prst="rect">
            <a:avLst/>
          </a:prstGeom>
          <a:noFill/>
        </p:spPr>
        <p:txBody>
          <a:bodyPr wrap="square" rtlCol="0">
            <a:spAutoFit/>
          </a:bodyPr>
          <a:lstStyle/>
          <a:p>
            <a:r>
              <a:rPr lang="da-DK" sz="5000" b="1">
                <a:solidFill>
                  <a:srgbClr val="E1896C"/>
                </a:solidFill>
                <a:latin typeface="Abadi" panose="020B0604020104020204" pitchFamily="34" charset="0"/>
              </a:rPr>
              <a:t>Pause</a:t>
            </a:r>
          </a:p>
        </p:txBody>
      </p:sp>
      <p:pic>
        <p:nvPicPr>
          <p:cNvPr id="8" name="Grafik 1">
            <a:extLst>
              <a:ext uri="{FF2B5EF4-FFF2-40B4-BE49-F238E27FC236}">
                <a16:creationId xmlns:a16="http://schemas.microsoft.com/office/drawing/2014/main" id="{D37ECD69-B825-4B75-921F-CB1DD43E1F5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61948" y="891548"/>
            <a:ext cx="492971" cy="497131"/>
          </a:xfrm>
          <a:prstGeom prst="rect">
            <a:avLst/>
          </a:prstGeom>
        </p:spPr>
      </p:pic>
      <p:pic>
        <p:nvPicPr>
          <p:cNvPr id="11" name="Grafik 2">
            <a:extLst>
              <a:ext uri="{FF2B5EF4-FFF2-40B4-BE49-F238E27FC236}">
                <a16:creationId xmlns:a16="http://schemas.microsoft.com/office/drawing/2014/main" id="{B4CB4869-22BF-4591-AA14-52AD83BB9E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493475">
            <a:off x="6961829" y="1118103"/>
            <a:ext cx="640520" cy="590550"/>
          </a:xfrm>
          <a:prstGeom prst="rect">
            <a:avLst/>
          </a:prstGeom>
        </p:spPr>
      </p:pic>
      <p:pic>
        <p:nvPicPr>
          <p:cNvPr id="12" name="Grafik 3">
            <a:extLst>
              <a:ext uri="{FF2B5EF4-FFF2-40B4-BE49-F238E27FC236}">
                <a16:creationId xmlns:a16="http://schemas.microsoft.com/office/drawing/2014/main" id="{1023B9D8-29AA-4BD0-B650-4698619F2FB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892566">
            <a:off x="5294881" y="2338361"/>
            <a:ext cx="528923" cy="534490"/>
          </a:xfrm>
          <a:prstGeom prst="rect">
            <a:avLst/>
          </a:prstGeom>
        </p:spPr>
      </p:pic>
      <p:pic>
        <p:nvPicPr>
          <p:cNvPr id="13" name="Grafik 4">
            <a:extLst>
              <a:ext uri="{FF2B5EF4-FFF2-40B4-BE49-F238E27FC236}">
                <a16:creationId xmlns:a16="http://schemas.microsoft.com/office/drawing/2014/main" id="{AF8C282F-AA67-41C4-942A-ECAE28DECB2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204529" y="2303554"/>
            <a:ext cx="517823" cy="525790"/>
          </a:xfrm>
          <a:prstGeom prst="rect">
            <a:avLst/>
          </a:prstGeom>
        </p:spPr>
      </p:pic>
      <p:pic>
        <p:nvPicPr>
          <p:cNvPr id="15" name="Grafik 6">
            <a:extLst>
              <a:ext uri="{FF2B5EF4-FFF2-40B4-BE49-F238E27FC236}">
                <a16:creationId xmlns:a16="http://schemas.microsoft.com/office/drawing/2014/main" id="{A34D400F-9A66-4A05-A05A-086EB8075EB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335617">
            <a:off x="4272496" y="1930526"/>
            <a:ext cx="762007" cy="893712"/>
          </a:xfrm>
          <a:prstGeom prst="rect">
            <a:avLst/>
          </a:prstGeom>
        </p:spPr>
      </p:pic>
      <p:pic>
        <p:nvPicPr>
          <p:cNvPr id="16" name="Grafik 7">
            <a:extLst>
              <a:ext uri="{FF2B5EF4-FFF2-40B4-BE49-F238E27FC236}">
                <a16:creationId xmlns:a16="http://schemas.microsoft.com/office/drawing/2014/main" id="{28A2A3E0-CA81-4C07-872B-E43B2472ABF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7858826">
            <a:off x="6864314" y="2311546"/>
            <a:ext cx="762000" cy="352425"/>
          </a:xfrm>
          <a:prstGeom prst="rect">
            <a:avLst/>
          </a:prstGeom>
        </p:spPr>
      </p:pic>
      <p:pic>
        <p:nvPicPr>
          <p:cNvPr id="18" name="Grafik 9">
            <a:extLst>
              <a:ext uri="{FF2B5EF4-FFF2-40B4-BE49-F238E27FC236}">
                <a16:creationId xmlns:a16="http://schemas.microsoft.com/office/drawing/2014/main" id="{97BE1595-3C1F-4643-90C8-2590CF5AC5E8}"/>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202805" y="1639994"/>
            <a:ext cx="449151" cy="457789"/>
          </a:xfrm>
          <a:prstGeom prst="rect">
            <a:avLst/>
          </a:prstGeom>
        </p:spPr>
      </p:pic>
      <p:pic>
        <p:nvPicPr>
          <p:cNvPr id="19" name="Grafik 7">
            <a:extLst>
              <a:ext uri="{FF2B5EF4-FFF2-40B4-BE49-F238E27FC236}">
                <a16:creationId xmlns:a16="http://schemas.microsoft.com/office/drawing/2014/main" id="{83355FCF-9D84-44F2-B876-9A26E48B5D4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4224304">
            <a:off x="4506946" y="1300903"/>
            <a:ext cx="539864" cy="249687"/>
          </a:xfrm>
          <a:prstGeom prst="rect">
            <a:avLst/>
          </a:prstGeom>
        </p:spPr>
      </p:pic>
      <p:pic>
        <p:nvPicPr>
          <p:cNvPr id="23" name="Grafik 6">
            <a:extLst>
              <a:ext uri="{FF2B5EF4-FFF2-40B4-BE49-F238E27FC236}">
                <a16:creationId xmlns:a16="http://schemas.microsoft.com/office/drawing/2014/main" id="{7F47DDE2-6F62-4F8D-B04D-D59DAF9C579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14593904">
            <a:off x="5974839" y="1519699"/>
            <a:ext cx="556617" cy="652822"/>
          </a:xfrm>
          <a:prstGeom prst="rect">
            <a:avLst/>
          </a:prstGeom>
        </p:spPr>
      </p:pic>
      <p:pic>
        <p:nvPicPr>
          <p:cNvPr id="24" name="Grafik 5">
            <a:extLst>
              <a:ext uri="{FF2B5EF4-FFF2-40B4-BE49-F238E27FC236}">
                <a16:creationId xmlns:a16="http://schemas.microsoft.com/office/drawing/2014/main" id="{377785D1-FB29-49F7-B039-A5DDFC53513C}"/>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599946" y="1749269"/>
            <a:ext cx="359764" cy="328223"/>
          </a:xfrm>
          <a:prstGeom prst="rect">
            <a:avLst/>
          </a:prstGeom>
        </p:spPr>
      </p:pic>
    </p:spTree>
    <p:extLst>
      <p:ext uri="{BB962C8B-B14F-4D97-AF65-F5344CB8AC3E}">
        <p14:creationId xmlns:p14="http://schemas.microsoft.com/office/powerpoint/2010/main" val="3896988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græs, træ, barn, udendørs&#10;&#10;Automatisk genereret beskrivelse">
            <a:extLst>
              <a:ext uri="{FF2B5EF4-FFF2-40B4-BE49-F238E27FC236}">
                <a16:creationId xmlns:a16="http://schemas.microsoft.com/office/drawing/2014/main" id="{BA831E4D-9043-49D7-914B-52FE1F85B5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8"/>
          <a:stretch/>
        </p:blipFill>
        <p:spPr>
          <a:xfrm>
            <a:off x="0" y="1"/>
            <a:ext cx="12196590" cy="6858000"/>
          </a:xfrm>
          <a:prstGeom prst="rect">
            <a:avLst/>
          </a:prstGeom>
        </p:spPr>
      </p:pic>
      <p:sp>
        <p:nvSpPr>
          <p:cNvPr id="22" name="Rektangel 21">
            <a:extLst>
              <a:ext uri="{FF2B5EF4-FFF2-40B4-BE49-F238E27FC236}">
                <a16:creationId xmlns:a16="http://schemas.microsoft.com/office/drawing/2014/main" id="{3DACD3D1-B30D-4EE1-ABAE-5C3CC6B0F96A}"/>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3" name="Rektangel 22">
            <a:extLst>
              <a:ext uri="{FF2B5EF4-FFF2-40B4-BE49-F238E27FC236}">
                <a16:creationId xmlns:a16="http://schemas.microsoft.com/office/drawing/2014/main" id="{80C92B88-6BC3-4ED5-BF00-764841E57CCA}"/>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4" name="Titel 1">
            <a:extLst>
              <a:ext uri="{FF2B5EF4-FFF2-40B4-BE49-F238E27FC236}">
                <a16:creationId xmlns:a16="http://schemas.microsoft.com/office/drawing/2014/main" id="{44B2F000-D138-4C7F-A334-D21069BF8DE6}"/>
              </a:ext>
            </a:extLst>
          </p:cNvPr>
          <p:cNvSpPr>
            <a:spLocks noGrp="1"/>
          </p:cNvSpPr>
          <p:nvPr>
            <p:ph type="title"/>
          </p:nvPr>
        </p:nvSpPr>
        <p:spPr>
          <a:xfrm>
            <a:off x="4323239" y="667685"/>
            <a:ext cx="6817659" cy="810093"/>
          </a:xfrm>
        </p:spPr>
        <p:txBody>
          <a:bodyPr>
            <a:normAutofit/>
          </a:bodyPr>
          <a:lstStyle/>
          <a:p>
            <a:r>
              <a:rPr lang="da-DK" sz="3000">
                <a:cs typeface="Calibri Light"/>
              </a:rPr>
              <a:t>Rammesætning</a:t>
            </a:r>
          </a:p>
        </p:txBody>
      </p:sp>
      <p:pic>
        <p:nvPicPr>
          <p:cNvPr id="15" name="Billede 19" descr="Et billede, der indeholder tekst, enhed, luk, kontrolpanel&#10;&#10;Beskrivelsen er genereret automatisk">
            <a:extLst>
              <a:ext uri="{FF2B5EF4-FFF2-40B4-BE49-F238E27FC236}">
                <a16:creationId xmlns:a16="http://schemas.microsoft.com/office/drawing/2014/main" id="{D22ACE64-5537-4DD1-9468-D6EB97154CC2}"/>
              </a:ext>
            </a:extLst>
          </p:cNvPr>
          <p:cNvPicPr>
            <a:picLocks noChangeAspect="1"/>
          </p:cNvPicPr>
          <p:nvPr/>
        </p:nvPicPr>
        <p:blipFill>
          <a:blip r:embed="rId3"/>
          <a:stretch>
            <a:fillRect/>
          </a:stretch>
        </p:blipFill>
        <p:spPr>
          <a:xfrm>
            <a:off x="5244492" y="49610"/>
            <a:ext cx="962025" cy="923925"/>
          </a:xfrm>
          <a:prstGeom prst="rect">
            <a:avLst/>
          </a:prstGeom>
        </p:spPr>
      </p:pic>
    </p:spTree>
    <p:extLst>
      <p:ext uri="{BB962C8B-B14F-4D97-AF65-F5344CB8AC3E}">
        <p14:creationId xmlns:p14="http://schemas.microsoft.com/office/powerpoint/2010/main" val="1334146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DF9ED8A-1678-45D5-9CC9-54A972206FA6}"/>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3" name="Pladsholder til indhold 2">
            <a:extLst>
              <a:ext uri="{FF2B5EF4-FFF2-40B4-BE49-F238E27FC236}">
                <a16:creationId xmlns:a16="http://schemas.microsoft.com/office/drawing/2014/main" id="{4E3B164B-D0C2-4967-BE21-3E86C30E9A8B}"/>
              </a:ext>
            </a:extLst>
          </p:cNvPr>
          <p:cNvSpPr>
            <a:spLocks noGrp="1"/>
          </p:cNvSpPr>
          <p:nvPr>
            <p:ph idx="1"/>
          </p:nvPr>
        </p:nvSpPr>
        <p:spPr>
          <a:xfrm>
            <a:off x="848958" y="1937684"/>
            <a:ext cx="10515600" cy="4351338"/>
          </a:xfrm>
        </p:spPr>
        <p:txBody>
          <a:bodyPr vert="horz" lIns="91440" tIns="45720" rIns="91440" bIns="45720" rtlCol="0" anchor="t">
            <a:normAutofit/>
          </a:bodyPr>
          <a:lstStyle/>
          <a:p>
            <a:pPr>
              <a:buBlip>
                <a:blip r:embed="rId2">
                  <a:extLst>
                    <a:ext uri="{96DAC541-7B7A-43D3-8B79-37D633B846F1}">
                      <asvg:svgBlip xmlns:asvg="http://schemas.microsoft.com/office/drawing/2016/SVG/main" xmlns="" r:embed="rId3"/>
                    </a:ext>
                  </a:extLst>
                </a:blip>
              </a:buBlip>
            </a:pPr>
            <a:r>
              <a:rPr lang="da-DK" sz="1800">
                <a:latin typeface="Calibri Light"/>
                <a:cs typeface="Calibri Light"/>
              </a:rPr>
              <a:t>Vi anbefaler, at temaerne i præsentationen er obligatoriske. Tilpas præsentationen til lejrens kontekst. Hvis det fx er særlig vigtigt at have et tema med om XX – så tilføj det til præsentationen. </a:t>
            </a:r>
          </a:p>
          <a:p>
            <a:pPr>
              <a:buBlip>
                <a:blip r:embed="rId2">
                  <a:extLst>
                    <a:ext uri="{96DAC541-7B7A-43D3-8B79-37D633B846F1}">
                      <asvg:svgBlip xmlns:asvg="http://schemas.microsoft.com/office/drawing/2016/SVG/main" xmlns="" r:embed="rId3"/>
                    </a:ext>
                  </a:extLst>
                </a:blip>
              </a:buBlip>
            </a:pPr>
            <a:r>
              <a:rPr lang="da-DK" sz="1800">
                <a:latin typeface="Calibri Light"/>
                <a:cs typeface="Calibri Light"/>
              </a:rPr>
              <a:t>Tilpas præsentationen ift. om uddannelsen af lejrteamet skal være fysisk fremmøde eller digitalt. </a:t>
            </a:r>
          </a:p>
          <a:p>
            <a:pPr>
              <a:buBlip>
                <a:blip r:embed="rId2">
                  <a:extLst>
                    <a:ext uri="{96DAC541-7B7A-43D3-8B79-37D633B846F1}">
                      <asvg:svgBlip xmlns:asvg="http://schemas.microsoft.com/office/drawing/2016/SVG/main" xmlns="" r:embed="rId3"/>
                    </a:ext>
                  </a:extLst>
                </a:blip>
              </a:buBlip>
            </a:pPr>
            <a:r>
              <a:rPr lang="da-DK" sz="1800">
                <a:latin typeface="Calibri Light"/>
                <a:cs typeface="Calibri Light"/>
              </a:rPr>
              <a:t>Indsæt evt. organisationens/foreningens logo i præsentationen.</a:t>
            </a:r>
          </a:p>
          <a:p>
            <a:pPr>
              <a:buBlip>
                <a:blip r:embed="rId2">
                  <a:extLst>
                    <a:ext uri="{96DAC541-7B7A-43D3-8B79-37D633B846F1}">
                      <asvg:svgBlip xmlns:asvg="http://schemas.microsoft.com/office/drawing/2016/SVG/main" xmlns="" r:embed="rId3"/>
                    </a:ext>
                  </a:extLst>
                </a:blip>
              </a:buBlip>
            </a:pPr>
            <a:r>
              <a:rPr lang="da-DK" sz="1800">
                <a:latin typeface="Calibri Light"/>
                <a:cs typeface="Calibri Light"/>
              </a:rPr>
              <a:t>Tilføj billeder/fotos, som passer til indholdet på de enkelte slides – evt. lejrrelaterede billeder (bål, hytter, telte, natur etc.) Vær opmærksom på GDPR, hvis I bruger billeder med personer.</a:t>
            </a:r>
          </a:p>
          <a:p>
            <a:pPr>
              <a:buBlip>
                <a:blip r:embed="rId2">
                  <a:extLst>
                    <a:ext uri="{96DAC541-7B7A-43D3-8B79-37D633B846F1}">
                      <asvg:svgBlip xmlns:asvg="http://schemas.microsoft.com/office/drawing/2016/SVG/main" xmlns="" r:embed="rId3"/>
                    </a:ext>
                  </a:extLst>
                </a:blip>
              </a:buBlip>
            </a:pPr>
            <a:r>
              <a:rPr lang="da-DK" sz="1800">
                <a:latin typeface="Calibri Light"/>
                <a:cs typeface="Calibri Light"/>
              </a:rPr>
              <a:t>Der er indlagt </a:t>
            </a:r>
            <a:r>
              <a:rPr lang="da-DK" sz="1800" err="1">
                <a:latin typeface="Calibri Light"/>
                <a:cs typeface="Calibri Light"/>
              </a:rPr>
              <a:t>casearbejde</a:t>
            </a:r>
            <a:r>
              <a:rPr lang="da-DK" sz="1800">
                <a:latin typeface="Calibri Light"/>
                <a:cs typeface="Calibri Light"/>
              </a:rPr>
              <a:t> til de forskellige temaer for at koble praksis på teorien. Tilpas casene til organisationens/foreningens kontekst.</a:t>
            </a:r>
          </a:p>
          <a:p>
            <a:pPr>
              <a:buBlip>
                <a:blip r:embed="rId2">
                  <a:extLst>
                    <a:ext uri="{96DAC541-7B7A-43D3-8B79-37D633B846F1}">
                      <asvg:svgBlip xmlns:asvg="http://schemas.microsoft.com/office/drawing/2016/SVG/main" xmlns="" r:embed="rId3"/>
                    </a:ext>
                  </a:extLst>
                </a:blip>
              </a:buBlip>
            </a:pPr>
            <a:r>
              <a:rPr lang="da-DK" sz="1800">
                <a:latin typeface="Calibri Light"/>
                <a:cs typeface="Calibri Light"/>
              </a:rPr>
              <a:t>Fysiske pauser og små ”hjernepauser” er vigtige. I kan finde inspiration til hjernepauser ved at google ‘hjernepauser’. </a:t>
            </a:r>
          </a:p>
          <a:p>
            <a:pPr>
              <a:buBlip>
                <a:blip r:embed="rId2">
                  <a:extLst>
                    <a:ext uri="{96DAC541-7B7A-43D3-8B79-37D633B846F1}">
                      <asvg:svgBlip xmlns:asvg="http://schemas.microsoft.com/office/drawing/2016/SVG/main" xmlns="" r:embed="rId3"/>
                    </a:ext>
                  </a:extLst>
                </a:blip>
              </a:buBlip>
            </a:pPr>
            <a:r>
              <a:rPr lang="da-DK" sz="1800">
                <a:latin typeface="Calibri Light"/>
                <a:cs typeface="Calibri Light"/>
              </a:rPr>
              <a:t>Vi anbefaler evaluering af uddannelsen. Overvej hvordan I vil evaluere – fysisk evalueringsskema eller digitalt fx Microsoft Forms. </a:t>
            </a:r>
          </a:p>
          <a:p>
            <a:pPr>
              <a:buBlip>
                <a:blip r:embed="rId2">
                  <a:extLst>
                    <a:ext uri="{96DAC541-7B7A-43D3-8B79-37D633B846F1}">
                      <asvg:svgBlip xmlns:asvg="http://schemas.microsoft.com/office/drawing/2016/SVG/main" xmlns="" r:embed="rId3"/>
                    </a:ext>
                  </a:extLst>
                </a:blip>
              </a:buBlip>
            </a:pPr>
            <a:endParaRPr lang="da-DK" sz="1800">
              <a:latin typeface="Calibri Light"/>
              <a:cs typeface="Calibri Light"/>
            </a:endParaRPr>
          </a:p>
          <a:p>
            <a:pPr>
              <a:buBlip>
                <a:blip r:embed="rId2">
                  <a:extLst>
                    <a:ext uri="{96DAC541-7B7A-43D3-8B79-37D633B846F1}">
                      <asvg:svgBlip xmlns:asvg="http://schemas.microsoft.com/office/drawing/2016/SVG/main" xmlns="" r:embed="rId3"/>
                    </a:ext>
                  </a:extLst>
                </a:blip>
              </a:buBlip>
            </a:pPr>
            <a:endParaRPr lang="da-DK" sz="1800">
              <a:latin typeface="Calibri Light"/>
              <a:cs typeface="Calibri Light"/>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785347" y="667685"/>
            <a:ext cx="6817659" cy="810093"/>
          </a:xfrm>
        </p:spPr>
        <p:txBody>
          <a:bodyPr>
            <a:normAutofit/>
          </a:bodyPr>
          <a:lstStyle/>
          <a:p>
            <a:r>
              <a:rPr lang="da-DK" sz="3000"/>
              <a:t>Information om uddannelsen</a:t>
            </a:r>
            <a:endParaRPr lang="da-DK" sz="3000">
              <a:cs typeface="Calibri Light"/>
            </a:endParaRPr>
          </a:p>
        </p:txBody>
      </p:sp>
      <p:pic>
        <p:nvPicPr>
          <p:cNvPr id="8" name="Grafik 1">
            <a:extLst>
              <a:ext uri="{FF2B5EF4-FFF2-40B4-BE49-F238E27FC236}">
                <a16:creationId xmlns:a16="http://schemas.microsoft.com/office/drawing/2014/main" id="{037D0FDF-BA7E-4E7E-931A-EA1EF11C7EE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61993" y="4087912"/>
            <a:ext cx="923875" cy="939668"/>
          </a:xfrm>
          <a:prstGeom prst="rect">
            <a:avLst/>
          </a:prstGeom>
        </p:spPr>
      </p:pic>
      <p:pic>
        <p:nvPicPr>
          <p:cNvPr id="9" name="Grafik 2">
            <a:extLst>
              <a:ext uri="{FF2B5EF4-FFF2-40B4-BE49-F238E27FC236}">
                <a16:creationId xmlns:a16="http://schemas.microsoft.com/office/drawing/2014/main" id="{3E0F490F-A0B3-46C6-8A34-F0F9F3A2592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296846" y="5488806"/>
            <a:ext cx="1113388" cy="1026528"/>
          </a:xfrm>
          <a:prstGeom prst="rect">
            <a:avLst/>
          </a:prstGeom>
        </p:spPr>
      </p:pic>
      <p:pic>
        <p:nvPicPr>
          <p:cNvPr id="10" name="Grafik 3">
            <a:extLst>
              <a:ext uri="{FF2B5EF4-FFF2-40B4-BE49-F238E27FC236}">
                <a16:creationId xmlns:a16="http://schemas.microsoft.com/office/drawing/2014/main" id="{F528A904-BF3E-4556-90B7-DC47BA30AF9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990280" y="6261591"/>
            <a:ext cx="631710" cy="292166"/>
          </a:xfrm>
          <a:prstGeom prst="rect">
            <a:avLst/>
          </a:prstGeom>
        </p:spPr>
      </p:pic>
      <p:pic>
        <p:nvPicPr>
          <p:cNvPr id="11" name="Grafik 1">
            <a:extLst>
              <a:ext uri="{FF2B5EF4-FFF2-40B4-BE49-F238E27FC236}">
                <a16:creationId xmlns:a16="http://schemas.microsoft.com/office/drawing/2014/main" id="{20117378-B495-49AD-879A-30F7A1BCC9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298000" y="5838386"/>
            <a:ext cx="505368" cy="489575"/>
          </a:xfrm>
          <a:prstGeom prst="rect">
            <a:avLst/>
          </a:prstGeom>
        </p:spPr>
      </p:pic>
      <p:pic>
        <p:nvPicPr>
          <p:cNvPr id="12" name="Billede 19" descr="Et billede, der indeholder tekst, enhed, luk, kontrolpanel&#10;&#10;Beskrivelsen er genereret automatisk">
            <a:extLst>
              <a:ext uri="{FF2B5EF4-FFF2-40B4-BE49-F238E27FC236}">
                <a16:creationId xmlns:a16="http://schemas.microsoft.com/office/drawing/2014/main" id="{ABEDF851-97D2-488D-B1E9-BC76D2386449}"/>
              </a:ext>
            </a:extLst>
          </p:cNvPr>
          <p:cNvPicPr>
            <a:picLocks noChangeAspect="1"/>
          </p:cNvPicPr>
          <p:nvPr/>
        </p:nvPicPr>
        <p:blipFill>
          <a:blip r:embed="rId12"/>
          <a:stretch>
            <a:fillRect/>
          </a:stretch>
        </p:blipFill>
        <p:spPr>
          <a:xfrm>
            <a:off x="5244492" y="49610"/>
            <a:ext cx="962025" cy="923925"/>
          </a:xfrm>
          <a:prstGeom prst="rect">
            <a:avLst/>
          </a:prstGeom>
        </p:spPr>
      </p:pic>
      <p:sp>
        <p:nvSpPr>
          <p:cNvPr id="13" name="Tekstfelt 1">
            <a:extLst>
              <a:ext uri="{FF2B5EF4-FFF2-40B4-BE49-F238E27FC236}">
                <a16:creationId xmlns:a16="http://schemas.microsoft.com/office/drawing/2014/main" id="{CA8D6775-A96E-4DF6-8391-443E51339FA0}"/>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748575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07B6BE4-0359-49C2-BB81-77C57D6EE7CF}"/>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7250168" cy="4220248"/>
          </a:xfrm>
        </p:spPr>
        <p:txBody>
          <a:bodyPr>
            <a:noAutofit/>
          </a:bodyPr>
          <a:lstStyle/>
          <a:p>
            <a:pPr marL="0" indent="0">
              <a:buNone/>
            </a:pPr>
            <a:r>
              <a:rPr lang="da-DK" sz="1400">
                <a:latin typeface="+mj-lt"/>
              </a:rPr>
              <a:t>Her præsenteres rammerne for lejren. Vi anbefaler, at I </a:t>
            </a:r>
            <a:r>
              <a:rPr lang="da-DK" sz="1400" err="1">
                <a:latin typeface="+mj-lt"/>
              </a:rPr>
              <a:t>i</a:t>
            </a:r>
            <a:r>
              <a:rPr lang="da-DK" sz="1400">
                <a:latin typeface="+mj-lt"/>
              </a:rPr>
              <a:t> hvert fald tager stilling til:</a:t>
            </a:r>
            <a:br>
              <a:rPr lang="da-DK" sz="1400">
                <a:latin typeface="+mj-lt"/>
              </a:rPr>
            </a:br>
            <a:endParaRPr lang="da-DK" sz="500">
              <a:latin typeface="+mj-lt"/>
            </a:endParaRPr>
          </a:p>
          <a:p>
            <a:pPr marL="0" indent="0">
              <a:buNone/>
            </a:pPr>
            <a:r>
              <a:rPr lang="da-DK" sz="1400" b="1">
                <a:solidFill>
                  <a:srgbClr val="50A0C0"/>
                </a:solidFill>
                <a:latin typeface="+mj-lt"/>
              </a:rPr>
              <a:t>Vær tydelige med rammen</a:t>
            </a:r>
          </a:p>
          <a:p>
            <a:pPr>
              <a:buBlip>
                <a:blip r:embed="rId2">
                  <a:extLst>
                    <a:ext uri="{96DAC541-7B7A-43D3-8B79-37D633B846F1}">
                      <asvg:svgBlip xmlns:asvg="http://schemas.microsoft.com/office/drawing/2016/SVG/main" xmlns="" r:embed="rId3"/>
                    </a:ext>
                  </a:extLst>
                </a:blip>
              </a:buBlip>
            </a:pPr>
            <a:r>
              <a:rPr lang="da-DK" sz="1400">
                <a:latin typeface="+mj-lt"/>
              </a:rPr>
              <a:t>Forventer I, at man kommer til tiden som frivillig?</a:t>
            </a:r>
          </a:p>
          <a:p>
            <a:pPr>
              <a:buBlip>
                <a:blip r:embed="rId2">
                  <a:extLst>
                    <a:ext uri="{96DAC541-7B7A-43D3-8B79-37D633B846F1}">
                      <asvg:svgBlip xmlns:asvg="http://schemas.microsoft.com/office/drawing/2016/SVG/main" xmlns="" r:embed="rId3"/>
                    </a:ext>
                  </a:extLst>
                </a:blip>
              </a:buBlip>
            </a:pPr>
            <a:r>
              <a:rPr lang="da-DK" sz="1400">
                <a:latin typeface="+mj-lt"/>
              </a:rPr>
              <a:t>Forventer I, at frivillige/børn rydder op efter sig og/eller, at børnene er med til det praktiske?</a:t>
            </a:r>
          </a:p>
          <a:p>
            <a:pPr>
              <a:buBlip>
                <a:blip r:embed="rId2">
                  <a:extLst>
                    <a:ext uri="{96DAC541-7B7A-43D3-8B79-37D633B846F1}">
                      <asvg:svgBlip xmlns:asvg="http://schemas.microsoft.com/office/drawing/2016/SVG/main" xmlns="" r:embed="rId3"/>
                    </a:ext>
                  </a:extLst>
                </a:blip>
              </a:buBlip>
            </a:pPr>
            <a:r>
              <a:rPr lang="da-DK" sz="1400">
                <a:latin typeface="+mj-lt"/>
              </a:rPr>
              <a:t>Forventer I, at man siger hej, når man kommer?</a:t>
            </a:r>
            <a:br>
              <a:rPr lang="da-DK" sz="1400">
                <a:latin typeface="+mj-lt"/>
              </a:rPr>
            </a:br>
            <a:endParaRPr lang="da-DK" sz="1400">
              <a:latin typeface="+mj-lt"/>
            </a:endParaRPr>
          </a:p>
          <a:p>
            <a:pPr marL="0" indent="0">
              <a:buNone/>
            </a:pPr>
            <a:r>
              <a:rPr lang="da-DK" sz="1400" b="1">
                <a:solidFill>
                  <a:srgbClr val="50A0C0"/>
                </a:solidFill>
                <a:latin typeface="+mj-lt"/>
              </a:rPr>
              <a:t>Vær tydelige med formålet </a:t>
            </a:r>
          </a:p>
          <a:p>
            <a:pPr>
              <a:buBlip>
                <a:blip r:embed="rId2">
                  <a:extLst>
                    <a:ext uri="{96DAC541-7B7A-43D3-8B79-37D633B846F1}">
                      <asvg:svgBlip xmlns:asvg="http://schemas.microsoft.com/office/drawing/2016/SVG/main" xmlns="" r:embed="rId3"/>
                    </a:ext>
                  </a:extLst>
                </a:blip>
              </a:buBlip>
            </a:pPr>
            <a:r>
              <a:rPr lang="da-DK" sz="1400">
                <a:latin typeface="+mj-lt"/>
              </a:rPr>
              <a:t>Hvorfor skal man som barn deltage i aktiviteterne? Er det for alle (hvorfor ikke?)</a:t>
            </a:r>
          </a:p>
          <a:p>
            <a:pPr>
              <a:buBlip>
                <a:blip r:embed="rId2">
                  <a:extLst>
                    <a:ext uri="{96DAC541-7B7A-43D3-8B79-37D633B846F1}">
                      <asvg:svgBlip xmlns:asvg="http://schemas.microsoft.com/office/drawing/2016/SVG/main" xmlns="" r:embed="rId3"/>
                    </a:ext>
                  </a:extLst>
                </a:blip>
              </a:buBlip>
            </a:pPr>
            <a:r>
              <a:rPr lang="da-DK" sz="1400">
                <a:latin typeface="+mj-lt"/>
              </a:rPr>
              <a:t>Hvad håber I, at børnene får ud af at være med?</a:t>
            </a:r>
            <a:br>
              <a:rPr lang="da-DK" sz="1400">
                <a:latin typeface="+mj-lt"/>
              </a:rPr>
            </a:br>
            <a:endParaRPr lang="da-DK" sz="1400">
              <a:latin typeface="+mj-lt"/>
            </a:endParaRPr>
          </a:p>
          <a:p>
            <a:pPr marL="0" indent="0">
              <a:buNone/>
            </a:pPr>
            <a:r>
              <a:rPr lang="da-DK" sz="1400" b="1">
                <a:solidFill>
                  <a:srgbClr val="50A0C0"/>
                </a:solidFill>
                <a:latin typeface="+mj-lt"/>
              </a:rPr>
              <a:t>Vær tydelige med, hvem der har ansvaret for hvad</a:t>
            </a:r>
          </a:p>
          <a:p>
            <a:pPr>
              <a:buBlip>
                <a:blip r:embed="rId2">
                  <a:extLst>
                    <a:ext uri="{96DAC541-7B7A-43D3-8B79-37D633B846F1}">
                      <asvg:svgBlip xmlns:asvg="http://schemas.microsoft.com/office/drawing/2016/SVG/main" xmlns="" r:embed="rId3"/>
                    </a:ext>
                  </a:extLst>
                </a:blip>
              </a:buBlip>
            </a:pPr>
            <a:r>
              <a:rPr lang="da-DK" sz="1400">
                <a:latin typeface="+mj-lt"/>
              </a:rPr>
              <a:t>Hvem har ansvaret for børnenes sikkerhed?</a:t>
            </a:r>
          </a:p>
          <a:p>
            <a:pPr>
              <a:buBlip>
                <a:blip r:embed="rId2">
                  <a:extLst>
                    <a:ext uri="{96DAC541-7B7A-43D3-8B79-37D633B846F1}">
                      <asvg:svgBlip xmlns:asvg="http://schemas.microsoft.com/office/drawing/2016/SVG/main" xmlns="" r:embed="rId3"/>
                    </a:ext>
                  </a:extLst>
                </a:blip>
              </a:buBlip>
            </a:pPr>
            <a:r>
              <a:rPr lang="da-DK" sz="1400">
                <a:latin typeface="+mj-lt"/>
              </a:rPr>
              <a:t>Hvem har ansvaret for børnenes adfærd?</a:t>
            </a:r>
          </a:p>
          <a:p>
            <a:pPr>
              <a:buBlip>
                <a:blip r:embed="rId2">
                  <a:extLst>
                    <a:ext uri="{96DAC541-7B7A-43D3-8B79-37D633B846F1}">
                      <asvg:svgBlip xmlns:asvg="http://schemas.microsoft.com/office/drawing/2016/SVG/main" xmlns="" r:embed="rId3"/>
                    </a:ext>
                  </a:extLst>
                </a:blip>
              </a:buBlip>
            </a:pPr>
            <a:r>
              <a:rPr lang="da-DK" sz="1400">
                <a:latin typeface="+mj-lt"/>
              </a:rPr>
              <a:t>Hvem har ansvaret for, at børnene behandler hinanden ordentligt?</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85C611D2-0654-4D87-A6FF-E889FAE4DBFD}"/>
              </a:ext>
            </a:extLst>
          </p:cNvPr>
          <p:cNvPicPr>
            <a:picLocks noChangeAspect="1"/>
          </p:cNvPicPr>
          <p:nvPr/>
        </p:nvPicPr>
        <p:blipFill>
          <a:blip r:embed="rId4"/>
          <a:stretch>
            <a:fillRect/>
          </a:stretch>
        </p:blipFill>
        <p:spPr>
          <a:xfrm>
            <a:off x="5244492" y="49610"/>
            <a:ext cx="962025" cy="923925"/>
          </a:xfrm>
          <a:prstGeom prst="rect">
            <a:avLst/>
          </a:prstGeom>
        </p:spPr>
      </p:pic>
      <p:pic>
        <p:nvPicPr>
          <p:cNvPr id="10" name="Billede 9">
            <a:extLst>
              <a:ext uri="{FF2B5EF4-FFF2-40B4-BE49-F238E27FC236}">
                <a16:creationId xmlns:a16="http://schemas.microsoft.com/office/drawing/2014/main" id="{B5EC9187-0C6B-4A79-8AD9-84E6F46B984A}"/>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brightnessContrast bright="10000"/>
                    </a14:imgEffect>
                  </a14:imgLayer>
                </a14:imgProps>
              </a:ext>
            </a:extLst>
          </a:blip>
          <a:srcRect l="52712" r="5358"/>
          <a:stretch/>
        </p:blipFill>
        <p:spPr>
          <a:xfrm>
            <a:off x="8125151" y="2166732"/>
            <a:ext cx="3296803" cy="3931317"/>
          </a:xfrm>
          <a:prstGeom prst="rect">
            <a:avLst/>
          </a:prstGeom>
        </p:spPr>
      </p:pic>
      <p:sp>
        <p:nvSpPr>
          <p:cNvPr id="13" name="Titel 1">
            <a:extLst>
              <a:ext uri="{FF2B5EF4-FFF2-40B4-BE49-F238E27FC236}">
                <a16:creationId xmlns:a16="http://schemas.microsoft.com/office/drawing/2014/main" id="{F134ECBF-0ED3-4732-942C-3F17A3B5DD3E}"/>
              </a:ext>
            </a:extLst>
          </p:cNvPr>
          <p:cNvSpPr>
            <a:spLocks noGrp="1"/>
          </p:cNvSpPr>
          <p:nvPr>
            <p:ph type="title"/>
          </p:nvPr>
        </p:nvSpPr>
        <p:spPr>
          <a:xfrm>
            <a:off x="4323239" y="667685"/>
            <a:ext cx="6817659" cy="810093"/>
          </a:xfrm>
        </p:spPr>
        <p:txBody>
          <a:bodyPr>
            <a:normAutofit/>
          </a:bodyPr>
          <a:lstStyle/>
          <a:p>
            <a:r>
              <a:rPr lang="da-DK" sz="3000">
                <a:cs typeface="Calibri Light"/>
              </a:rPr>
              <a:t>Rammesætning</a:t>
            </a:r>
          </a:p>
        </p:txBody>
      </p:sp>
      <p:sp>
        <p:nvSpPr>
          <p:cNvPr id="11" name="Tekstfelt 1">
            <a:extLst>
              <a:ext uri="{FF2B5EF4-FFF2-40B4-BE49-F238E27FC236}">
                <a16:creationId xmlns:a16="http://schemas.microsoft.com/office/drawing/2014/main" id="{4A273132-D4BE-4195-BF01-A06A216A4DD0}"/>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46165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1070B90-8285-40A3-9012-1E6E9A0BBA57}"/>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814287" y="670500"/>
            <a:ext cx="5585426" cy="810093"/>
          </a:xfrm>
        </p:spPr>
        <p:txBody>
          <a:bodyPr>
            <a:noAutofit/>
          </a:bodyPr>
          <a:lstStyle/>
          <a:p>
            <a:r>
              <a:rPr lang="da-DK" sz="2800"/>
              <a:t>Case – Rammesætning</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2"/>
            <a:ext cx="6773090" cy="4709040"/>
          </a:xfrm>
        </p:spPr>
        <p:txBody>
          <a:bodyPr>
            <a:noAutofit/>
          </a:bodyPr>
          <a:lstStyle/>
          <a:p>
            <a:pPr marL="0" indent="0">
              <a:buNone/>
            </a:pPr>
            <a:r>
              <a:rPr lang="da-DK" sz="1700" b="1">
                <a:solidFill>
                  <a:srgbClr val="50A0C0"/>
                </a:solidFill>
                <a:latin typeface="+mj-lt"/>
              </a:rPr>
              <a:t>Praktisk information</a:t>
            </a:r>
          </a:p>
          <a:p>
            <a:pPr marL="0" indent="0">
              <a:buNone/>
            </a:pPr>
            <a:r>
              <a:rPr lang="da-DK" sz="1700">
                <a:latin typeface="+mj-lt"/>
              </a:rPr>
              <a:t>Kursisterne skal arbejde i grupper med en case om rammesætning. </a:t>
            </a:r>
          </a:p>
          <a:p>
            <a:pPr marL="0" indent="0">
              <a:buNone/>
            </a:pPr>
            <a:r>
              <a:rPr lang="da-DK" sz="1700">
                <a:latin typeface="+mj-lt"/>
              </a:rPr>
              <a:t>Tag udgangspunkt i organisationens/foreningens børnesyn, når I laver casen.</a:t>
            </a:r>
          </a:p>
          <a:p>
            <a:pPr marL="0" indent="0">
              <a:buNone/>
            </a:pPr>
            <a:r>
              <a:rPr lang="da-DK" sz="1700">
                <a:latin typeface="+mj-lt"/>
              </a:rPr>
              <a:t>Tilpas tid til gruppearbejde og opsamling.</a:t>
            </a:r>
          </a:p>
          <a:p>
            <a:pPr marL="0" indent="0">
              <a:buNone/>
            </a:pPr>
            <a:endParaRPr lang="da-DK" sz="1700">
              <a:latin typeface="+mj-lt"/>
            </a:endParaRPr>
          </a:p>
          <a:p>
            <a:pPr marL="0" indent="0">
              <a:buNone/>
            </a:pPr>
            <a:r>
              <a:rPr lang="da-DK" sz="1700" b="1">
                <a:solidFill>
                  <a:srgbClr val="50A0C0"/>
                </a:solidFill>
                <a:latin typeface="+mj-lt"/>
              </a:rPr>
              <a:t>Her er et eksempel til </a:t>
            </a:r>
            <a:r>
              <a:rPr lang="da-DK" sz="1700" b="1" err="1">
                <a:solidFill>
                  <a:srgbClr val="50A0C0"/>
                </a:solidFill>
                <a:latin typeface="+mj-lt"/>
              </a:rPr>
              <a:t>casearbejde</a:t>
            </a:r>
            <a:endParaRPr lang="da-DK" sz="1700" b="1">
              <a:solidFill>
                <a:srgbClr val="50A0C0"/>
              </a:solidFill>
              <a:latin typeface="+mj-lt"/>
            </a:endParaRPr>
          </a:p>
          <a:p>
            <a:pPr marL="0" indent="0">
              <a:buNone/>
            </a:pPr>
            <a:r>
              <a:rPr lang="da-DK" sz="1700">
                <a:latin typeface="+mj-lt"/>
              </a:rPr>
              <a:t>I skal arrangere en fisketur. Turen foregår på havet. Det er ikke alle frivillige, der har erfaring med at sejle, men alle er interesserede. Der er mange børn, der gerne vil deltage. Både har plads til 8 mennesker.</a:t>
            </a:r>
          </a:p>
          <a:p>
            <a:pPr>
              <a:buBlip>
                <a:blip r:embed="rId2">
                  <a:extLst>
                    <a:ext uri="{96DAC541-7B7A-43D3-8B79-37D633B846F1}">
                      <asvg:svgBlip xmlns:asvg="http://schemas.microsoft.com/office/drawing/2016/SVG/main" xmlns="" r:embed="rId3"/>
                    </a:ext>
                  </a:extLst>
                </a:blip>
              </a:buBlip>
            </a:pPr>
            <a:r>
              <a:rPr lang="da-DK" sz="1700">
                <a:latin typeface="+mj-lt"/>
              </a:rPr>
              <a:t>Hvad er det vigtigt at huske, aftale og tage højde for i forhold til rammesætningen for sådan en tur?</a:t>
            </a:r>
          </a:p>
          <a:p>
            <a:pPr>
              <a:buBlip>
                <a:blip r:embed="rId2">
                  <a:extLst>
                    <a:ext uri="{96DAC541-7B7A-43D3-8B79-37D633B846F1}">
                      <asvg:svgBlip xmlns:asvg="http://schemas.microsoft.com/office/drawing/2016/SVG/main" xmlns="" r:embed="rId3"/>
                    </a:ext>
                  </a:extLst>
                </a:blip>
              </a:buBlip>
            </a:pPr>
            <a:r>
              <a:rPr lang="da-DK" sz="1700">
                <a:latin typeface="+mj-lt"/>
              </a:rPr>
              <a:t>Hver gruppe fremlægger 3 konkrete ideer/forslag til børneinddragelse på lejren.</a:t>
            </a:r>
          </a:p>
          <a:p>
            <a:pPr marL="0" indent="0">
              <a:buNone/>
            </a:pPr>
            <a:endParaRPr lang="da-DK" sz="17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Billede 19" descr="Et billede, der indeholder tekst, enhed, luk, kontrolpanel&#10;&#10;Beskrivelsen er genereret automatisk">
            <a:extLst>
              <a:ext uri="{FF2B5EF4-FFF2-40B4-BE49-F238E27FC236}">
                <a16:creationId xmlns:a16="http://schemas.microsoft.com/office/drawing/2014/main" id="{0009AD0C-8E08-47B9-8E4D-83D5A1C6E09F}"/>
              </a:ext>
            </a:extLst>
          </p:cNvPr>
          <p:cNvPicPr>
            <a:picLocks noChangeAspect="1"/>
          </p:cNvPicPr>
          <p:nvPr/>
        </p:nvPicPr>
        <p:blipFill>
          <a:blip r:embed="rId4"/>
          <a:stretch>
            <a:fillRect/>
          </a:stretch>
        </p:blipFill>
        <p:spPr>
          <a:xfrm>
            <a:off x="5244493" y="49610"/>
            <a:ext cx="764794" cy="923925"/>
          </a:xfrm>
          <a:prstGeom prst="rect">
            <a:avLst/>
          </a:prstGeom>
        </p:spPr>
      </p:pic>
      <p:pic>
        <p:nvPicPr>
          <p:cNvPr id="5" name="Billede 4" descr="Et billede, der indeholder vand, udendørs, båd, sø&#10;&#10;Automatisk genereret beskrivelse">
            <a:extLst>
              <a:ext uri="{FF2B5EF4-FFF2-40B4-BE49-F238E27FC236}">
                <a16:creationId xmlns:a16="http://schemas.microsoft.com/office/drawing/2014/main" id="{574148FC-5E5B-460E-956C-A446EC8D6F9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rcRect l="13442" r="31459"/>
          <a:stretch/>
        </p:blipFill>
        <p:spPr>
          <a:xfrm flipH="1">
            <a:off x="8309113" y="2299956"/>
            <a:ext cx="3168926" cy="3824032"/>
          </a:xfrm>
          <a:prstGeom prst="rect">
            <a:avLst/>
          </a:prstGeom>
        </p:spPr>
      </p:pic>
      <p:sp>
        <p:nvSpPr>
          <p:cNvPr id="12" name="Tekstfelt 1">
            <a:extLst>
              <a:ext uri="{FF2B5EF4-FFF2-40B4-BE49-F238E27FC236}">
                <a16:creationId xmlns:a16="http://schemas.microsoft.com/office/drawing/2014/main" id="{F33926D6-DEEF-44CD-BAB8-70D3D520C176}"/>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753003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867618" y="670500"/>
            <a:ext cx="2745757" cy="810093"/>
          </a:xfrm>
        </p:spPr>
        <p:txBody>
          <a:bodyPr>
            <a:noAutofit/>
          </a:bodyPr>
          <a:lstStyle/>
          <a:p>
            <a:r>
              <a:rPr lang="da-DK" sz="2800"/>
              <a:t>Jeres målgruppe</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9764767" cy="4220248"/>
          </a:xfrm>
        </p:spPr>
        <p:txBody>
          <a:bodyPr>
            <a:normAutofit/>
          </a:bodyPr>
          <a:lstStyle/>
          <a:p>
            <a:pPr marL="0" indent="0">
              <a:buNone/>
            </a:pPr>
            <a:r>
              <a:rPr lang="da-DK" sz="1800">
                <a:latin typeface="+mj-lt"/>
              </a:rPr>
              <a:t>Dette slide skal handle om jeres målgruppe. Dvs. de børn/familier, som jeres aktiviteter er rettet mod. </a:t>
            </a:r>
            <a:br>
              <a:rPr lang="da-DK" sz="1800">
                <a:latin typeface="+mj-lt"/>
              </a:rPr>
            </a:br>
            <a:r>
              <a:rPr lang="da-DK" sz="1800">
                <a:latin typeface="+mj-lt"/>
              </a:rPr>
              <a:t/>
            </a:r>
            <a:br>
              <a:rPr lang="da-DK" sz="1800">
                <a:latin typeface="+mj-lt"/>
              </a:rPr>
            </a:br>
            <a:r>
              <a:rPr lang="da-DK" sz="1800">
                <a:latin typeface="+mj-lt"/>
              </a:rPr>
              <a:t>I skal på dette slide beskrive:</a:t>
            </a:r>
            <a:br>
              <a:rPr lang="da-DK" sz="1800">
                <a:latin typeface="+mj-lt"/>
              </a:rPr>
            </a:br>
            <a:endParaRPr lang="da-DK" sz="1800">
              <a:latin typeface="+mj-lt"/>
            </a:endParaRPr>
          </a:p>
          <a:p>
            <a:pPr lvl="1">
              <a:buBlip>
                <a:blip r:embed="rId2">
                  <a:extLst>
                    <a:ext uri="{96DAC541-7B7A-43D3-8B79-37D633B846F1}">
                      <asvg:svgBlip xmlns:asvg="http://schemas.microsoft.com/office/drawing/2016/SVG/main" xmlns="" r:embed="rId3"/>
                    </a:ext>
                  </a:extLst>
                </a:blip>
              </a:buBlip>
            </a:pPr>
            <a:r>
              <a:rPr lang="da-DK" sz="1800">
                <a:latin typeface="+mj-lt"/>
              </a:rPr>
              <a:t>Aldersgruppe</a:t>
            </a:r>
            <a:br>
              <a:rPr lang="da-DK" sz="1800">
                <a:latin typeface="+mj-lt"/>
              </a:rPr>
            </a:br>
            <a:endParaRPr lang="da-DK" sz="1800">
              <a:latin typeface="+mj-lt"/>
            </a:endParaRPr>
          </a:p>
          <a:p>
            <a:pPr lvl="1">
              <a:buBlip>
                <a:blip r:embed="rId2">
                  <a:extLst>
                    <a:ext uri="{96DAC541-7B7A-43D3-8B79-37D633B846F1}">
                      <asvg:svgBlip xmlns:asvg="http://schemas.microsoft.com/office/drawing/2016/SVG/main" xmlns="" r:embed="rId3"/>
                    </a:ext>
                  </a:extLst>
                </a:blip>
              </a:buBlip>
            </a:pPr>
            <a:r>
              <a:rPr lang="da-DK" sz="1800">
                <a:latin typeface="+mj-lt"/>
              </a:rPr>
              <a:t>Har målgruppen særlige udfordringer? Fx børn med specifikke handikap</a:t>
            </a:r>
            <a:br>
              <a:rPr lang="da-DK" sz="1800">
                <a:latin typeface="+mj-lt"/>
              </a:rPr>
            </a:br>
            <a:endParaRPr lang="da-DK" sz="1800">
              <a:latin typeface="+mj-lt"/>
            </a:endParaRPr>
          </a:p>
          <a:p>
            <a:pPr lvl="1">
              <a:buBlip>
                <a:blip r:embed="rId2">
                  <a:extLst>
                    <a:ext uri="{96DAC541-7B7A-43D3-8B79-37D633B846F1}">
                      <asvg:svgBlip xmlns:asvg="http://schemas.microsoft.com/office/drawing/2016/SVG/main" xmlns="" r:embed="rId3"/>
                    </a:ext>
                  </a:extLst>
                </a:blip>
              </a:buBlip>
            </a:pPr>
            <a:r>
              <a:rPr lang="da-DK" sz="1800">
                <a:latin typeface="+mj-lt"/>
              </a:rPr>
              <a:t>Særlige forhold der betyder, at et barn ikke kan deltage på jeres lejr?</a:t>
            </a:r>
            <a:br>
              <a:rPr lang="da-DK" sz="1800">
                <a:latin typeface="+mj-lt"/>
              </a:rPr>
            </a:br>
            <a:endParaRPr lang="da-DK" sz="1800">
              <a:latin typeface="+mj-lt"/>
            </a:endParaRPr>
          </a:p>
          <a:p>
            <a:pPr lvl="1">
              <a:buBlip>
                <a:blip r:embed="rId2">
                  <a:extLst>
                    <a:ext uri="{96DAC541-7B7A-43D3-8B79-37D633B846F1}">
                      <asvg:svgBlip xmlns:asvg="http://schemas.microsoft.com/office/drawing/2016/SVG/main" xmlns="" r:embed="rId3"/>
                    </a:ext>
                  </a:extLst>
                </a:blip>
              </a:buBlip>
            </a:pPr>
            <a:r>
              <a:rPr lang="da-DK" sz="1800">
                <a:latin typeface="+mj-lt"/>
              </a:rPr>
              <a:t>Hvorfor har I valgt netop denne børnegruppe?</a:t>
            </a:r>
            <a:br>
              <a:rPr lang="da-DK" sz="1800">
                <a:latin typeface="+mj-lt"/>
              </a:rPr>
            </a:br>
            <a:endParaRPr lang="da-DK" sz="1800">
              <a:latin typeface="+mj-lt"/>
            </a:endParaRPr>
          </a:p>
          <a:p>
            <a:pPr lvl="1">
              <a:buBlip>
                <a:blip r:embed="rId2">
                  <a:extLst>
                    <a:ext uri="{96DAC541-7B7A-43D3-8B79-37D633B846F1}">
                      <asvg:svgBlip xmlns:asvg="http://schemas.microsoft.com/office/drawing/2016/SVG/main" xmlns="" r:embed="rId3"/>
                    </a:ext>
                  </a:extLst>
                </a:blip>
              </a:buBlip>
            </a:pPr>
            <a:r>
              <a:rPr lang="da-DK" sz="1800">
                <a:latin typeface="+mj-lt"/>
              </a:rPr>
              <a:t>Hvad er det, I kan eller vil, der netop kan være til gavn for disse børn?</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7" name="Grafik 1">
            <a:extLst>
              <a:ext uri="{FF2B5EF4-FFF2-40B4-BE49-F238E27FC236}">
                <a16:creationId xmlns:a16="http://schemas.microsoft.com/office/drawing/2014/main" id="{3A7C552E-79C7-4967-B54E-B8C711E8667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61993" y="4087912"/>
            <a:ext cx="923875" cy="939668"/>
          </a:xfrm>
          <a:prstGeom prst="rect">
            <a:avLst/>
          </a:prstGeom>
        </p:spPr>
      </p:pic>
      <p:pic>
        <p:nvPicPr>
          <p:cNvPr id="28" name="Grafik 2">
            <a:extLst>
              <a:ext uri="{FF2B5EF4-FFF2-40B4-BE49-F238E27FC236}">
                <a16:creationId xmlns:a16="http://schemas.microsoft.com/office/drawing/2014/main" id="{3945C836-D889-4A6E-88FF-AFCBEECC5A2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296846" y="5488806"/>
            <a:ext cx="1113388" cy="1026528"/>
          </a:xfrm>
          <a:prstGeom prst="rect">
            <a:avLst/>
          </a:prstGeom>
        </p:spPr>
      </p:pic>
      <p:pic>
        <p:nvPicPr>
          <p:cNvPr id="29" name="Grafik 3">
            <a:extLst>
              <a:ext uri="{FF2B5EF4-FFF2-40B4-BE49-F238E27FC236}">
                <a16:creationId xmlns:a16="http://schemas.microsoft.com/office/drawing/2014/main" id="{EEAA45D1-20A1-4A90-BEC0-F226B75BF9C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990280" y="6261591"/>
            <a:ext cx="631710" cy="292166"/>
          </a:xfrm>
          <a:prstGeom prst="rect">
            <a:avLst/>
          </a:prstGeom>
        </p:spPr>
      </p:pic>
      <p:pic>
        <p:nvPicPr>
          <p:cNvPr id="30" name="Grafik 1">
            <a:extLst>
              <a:ext uri="{FF2B5EF4-FFF2-40B4-BE49-F238E27FC236}">
                <a16:creationId xmlns:a16="http://schemas.microsoft.com/office/drawing/2014/main" id="{24E68D67-33DA-4CEF-ABA6-CDFD8F4C95A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298000" y="5838386"/>
            <a:ext cx="505368" cy="489575"/>
          </a:xfrm>
          <a:prstGeom prst="rect">
            <a:avLst/>
          </a:prstGeom>
        </p:spPr>
      </p:pic>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12"/>
          <a:stretch>
            <a:fillRect/>
          </a:stretch>
        </p:blipFill>
        <p:spPr>
          <a:xfrm>
            <a:off x="5244492" y="49610"/>
            <a:ext cx="962025" cy="923925"/>
          </a:xfrm>
          <a:prstGeom prst="rect">
            <a:avLst/>
          </a:prstGeom>
        </p:spPr>
      </p:pic>
      <p:sp>
        <p:nvSpPr>
          <p:cNvPr id="14" name="Tekstfelt 1">
            <a:extLst>
              <a:ext uri="{FF2B5EF4-FFF2-40B4-BE49-F238E27FC236}">
                <a16:creationId xmlns:a16="http://schemas.microsoft.com/office/drawing/2014/main" id="{48EC35C0-2387-4422-AE76-B08DC1703C2B}"/>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476194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867618" y="670500"/>
            <a:ext cx="2745757" cy="810093"/>
          </a:xfrm>
        </p:spPr>
        <p:txBody>
          <a:bodyPr>
            <a:noAutofit/>
          </a:bodyPr>
          <a:lstStyle/>
          <a:p>
            <a:r>
              <a:rPr lang="da-DK" sz="2800"/>
              <a:t>Jeres målgruppe</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9764767" cy="4220248"/>
          </a:xfrm>
        </p:spPr>
        <p:txBody>
          <a:bodyPr>
            <a:normAutofit/>
          </a:bodyPr>
          <a:lstStyle/>
          <a:p>
            <a:pPr marL="0" indent="0">
              <a:buNone/>
            </a:pPr>
            <a:r>
              <a:rPr lang="da-DK" sz="1800">
                <a:latin typeface="+mj-lt"/>
              </a:rPr>
              <a:t>Dette slide skal handle om jeres forståelse af jeres målgruppe.</a:t>
            </a:r>
          </a:p>
          <a:p>
            <a:pPr marL="0" indent="0">
              <a:buNone/>
            </a:pP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Hvad interesserer børnene/familierne i jeres målgruppe?</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Hvad kan de rent praktisk? Fx kan de håndtere en kniv?</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Hvad kan de forstå? Fx kan de forstå en kollektiv besked?</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Hvad skal man som frivillige kunne for at være et godt match til jeres målgruppe?</a:t>
            </a:r>
          </a:p>
          <a:p>
            <a:pPr marL="0" indent="0">
              <a:buNone/>
            </a:pPr>
            <a:endParaRPr lang="da-DK" sz="1800">
              <a:latin typeface="+mj-lt"/>
            </a:endParaRPr>
          </a:p>
          <a:p>
            <a:pPr marL="0" indent="0">
              <a:buNone/>
            </a:pPr>
            <a:r>
              <a:rPr lang="da-DK" sz="1800">
                <a:latin typeface="+mj-lt"/>
              </a:rPr>
              <a:t>Når I taler om jeres målgruppe, så er det en god idé samtidig at tale om, hvordan I egentlig forstår det at være et barn. Et barn er ikke bare et barn. Det er afhængigt af alder, udvikling og livssituation.</a:t>
            </a:r>
          </a:p>
          <a:p>
            <a:pPr marL="0" indent="0">
              <a:buNone/>
            </a:pPr>
            <a:endParaRPr lang="da-DK" sz="1800">
              <a:latin typeface="+mj-lt"/>
            </a:endParaRPr>
          </a:p>
          <a:p>
            <a:pPr marL="0" indent="0">
              <a:buNone/>
            </a:pPr>
            <a:endParaRPr lang="da-DK" sz="1800">
              <a:latin typeface="+mj-lt"/>
            </a:endParaRPr>
          </a:p>
          <a:p>
            <a:pPr marL="0" indent="0">
              <a:buNone/>
            </a:pPr>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4"/>
          <a:stretch>
            <a:fillRect/>
          </a:stretch>
        </p:blipFill>
        <p:spPr>
          <a:xfrm>
            <a:off x="5244492" y="49610"/>
            <a:ext cx="962025" cy="923925"/>
          </a:xfrm>
          <a:prstGeom prst="rect">
            <a:avLst/>
          </a:prstGeom>
        </p:spPr>
      </p:pic>
      <p:sp>
        <p:nvSpPr>
          <p:cNvPr id="10" name="Tekstfelt 1">
            <a:extLst>
              <a:ext uri="{FF2B5EF4-FFF2-40B4-BE49-F238E27FC236}">
                <a16:creationId xmlns:a16="http://schemas.microsoft.com/office/drawing/2014/main" id="{C7EE1ED5-884C-4281-B3B1-231C43DED933}"/>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874412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867618" y="670500"/>
            <a:ext cx="2745757" cy="810093"/>
          </a:xfrm>
        </p:spPr>
        <p:txBody>
          <a:bodyPr>
            <a:noAutofit/>
          </a:bodyPr>
          <a:lstStyle/>
          <a:p>
            <a:r>
              <a:rPr lang="da-DK" sz="2800"/>
              <a:t>Jeres målgruppe</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10230552" cy="4220248"/>
          </a:xfrm>
        </p:spPr>
        <p:txBody>
          <a:bodyPr>
            <a:normAutofit fontScale="92500" lnSpcReduction="10000"/>
          </a:bodyPr>
          <a:lstStyle/>
          <a:p>
            <a:pPr marL="0" indent="0">
              <a:buNone/>
            </a:pPr>
            <a:r>
              <a:rPr lang="da-DK" sz="1800">
                <a:latin typeface="+mj-lt"/>
              </a:rPr>
              <a:t>Dette slide kan handle om jeres måde at forstå og tale om jeres målgruppe.</a:t>
            </a:r>
          </a:p>
          <a:p>
            <a:pPr marL="0" indent="0">
              <a:buNone/>
            </a:pP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Børn vil gerne gøre voksne glade. Hvis børn virker til besvær, irriterende eller ”uopdragne”, så er det vigtigt at være nysgerrige på, hvad det handler om i stedet for at sætte dem i bås.</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Prøv at tal om børnene som ligeværdige (små) mennesker, også selvom de har en adfærd, som I måske ikke er så glade for. De er hverken problembørn eller ”bøller”. Man er ikke sine problemer - man viser, at man har det svært. Og så er det de voksnes ansvar at hjælpe.</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Det kan godt være svært som frivillig ikke at putte børnene i ”kasser”, fordi det måske er sådan, man er vant til </a:t>
            </a:r>
            <a:br>
              <a:rPr lang="da-DK" sz="1800">
                <a:latin typeface="+mj-lt"/>
              </a:rPr>
            </a:br>
            <a:r>
              <a:rPr lang="da-DK" sz="1800">
                <a:latin typeface="+mj-lt"/>
              </a:rPr>
              <a:t>at tale om det at skille sig ud fra normen.</a:t>
            </a:r>
          </a:p>
          <a:p>
            <a:pPr marL="0" indent="0">
              <a:buNone/>
            </a:pPr>
            <a:endParaRPr lang="da-DK" sz="1800">
              <a:latin typeface="+mj-lt"/>
            </a:endParaRPr>
          </a:p>
          <a:p>
            <a:pPr marL="0" indent="0">
              <a:buNone/>
            </a:pPr>
            <a:r>
              <a:rPr lang="da-DK" sz="1800">
                <a:latin typeface="+mj-lt"/>
              </a:rPr>
              <a:t>Eksempel: En dreng, der holder af at sidde stille og tegne er ikke en ”stille dreng”, selvom han måske holder af ro og fred. En pige, der taler højlydt og afbryder og løber meget rundt er ikke en ”vild pige”, hun har måske meget energi og lyst til at deltage i verden og har måske ikke lært endnu, at det kan virke forstyrrende for (især) voksne.</a:t>
            </a:r>
          </a:p>
          <a:p>
            <a:pPr marL="0" indent="0">
              <a:buNone/>
            </a:pPr>
            <a:endParaRPr lang="da-DK" sz="1800">
              <a:latin typeface="+mj-lt"/>
            </a:endParaRPr>
          </a:p>
          <a:p>
            <a:pPr marL="0" indent="0">
              <a:buNone/>
            </a:pPr>
            <a:endParaRPr lang="da-DK" sz="1800">
              <a:latin typeface="+mj-lt"/>
            </a:endParaRPr>
          </a:p>
          <a:p>
            <a:pPr marL="0" indent="0">
              <a:buNone/>
            </a:pPr>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4"/>
          <a:stretch>
            <a:fillRect/>
          </a:stretch>
        </p:blipFill>
        <p:spPr>
          <a:xfrm>
            <a:off x="5244492" y="49610"/>
            <a:ext cx="962025" cy="923925"/>
          </a:xfrm>
          <a:prstGeom prst="rect">
            <a:avLst/>
          </a:prstGeom>
        </p:spPr>
      </p:pic>
      <p:sp>
        <p:nvSpPr>
          <p:cNvPr id="10" name="Tekstfelt 1">
            <a:extLst>
              <a:ext uri="{FF2B5EF4-FFF2-40B4-BE49-F238E27FC236}">
                <a16:creationId xmlns:a16="http://schemas.microsoft.com/office/drawing/2014/main" id="{82330D44-BA7C-478C-9F1D-5CF27B62197B}"/>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272047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943280" y="670500"/>
            <a:ext cx="4122662" cy="810093"/>
          </a:xfrm>
        </p:spPr>
        <p:txBody>
          <a:bodyPr>
            <a:noAutofit/>
          </a:bodyPr>
          <a:lstStyle/>
          <a:p>
            <a:r>
              <a:rPr lang="da-DK" sz="2800"/>
              <a:t>Case - Jeres målgruppe</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2"/>
            <a:ext cx="4758318" cy="4548081"/>
          </a:xfrm>
        </p:spPr>
        <p:txBody>
          <a:bodyPr vert="horz" lIns="91440" tIns="45720" rIns="91440" bIns="45720" rtlCol="0" anchor="t">
            <a:normAutofit fontScale="85000" lnSpcReduction="10000"/>
          </a:bodyPr>
          <a:lstStyle/>
          <a:p>
            <a:pPr marL="0" indent="0">
              <a:buNone/>
            </a:pPr>
            <a:r>
              <a:rPr lang="da-DK" sz="2000" b="1">
                <a:solidFill>
                  <a:srgbClr val="47B7A4"/>
                </a:solidFill>
                <a:latin typeface="+mj-lt"/>
              </a:rPr>
              <a:t>Praktisk information</a:t>
            </a:r>
          </a:p>
          <a:p>
            <a:pPr marL="0" indent="0">
              <a:buNone/>
            </a:pPr>
            <a:r>
              <a:rPr lang="da-DK" sz="2000">
                <a:latin typeface="+mj-lt"/>
              </a:rPr>
              <a:t>Kursisterne skal arbejde i grupper med en case om jeres målgruppe. </a:t>
            </a:r>
          </a:p>
          <a:p>
            <a:pPr marL="0" indent="0">
              <a:buNone/>
            </a:pPr>
            <a:r>
              <a:rPr lang="da-DK" sz="2000">
                <a:latin typeface="+mj-lt"/>
              </a:rPr>
              <a:t>Tag udgangspunkt i organisationens/foreningens børnesyn, når I laver casen.</a:t>
            </a:r>
          </a:p>
          <a:p>
            <a:pPr marL="0" indent="0">
              <a:buNone/>
            </a:pPr>
            <a:r>
              <a:rPr lang="da-DK" sz="2000">
                <a:latin typeface="+mj-lt"/>
              </a:rPr>
              <a:t>Tilpas tid til gruppearbejde og opsamling.</a:t>
            </a:r>
            <a:br>
              <a:rPr lang="da-DK" sz="2000">
                <a:latin typeface="+mj-lt"/>
              </a:rPr>
            </a:br>
            <a:endParaRPr lang="da-DK" sz="2000">
              <a:latin typeface="+mj-lt"/>
            </a:endParaRPr>
          </a:p>
          <a:p>
            <a:pPr marL="0" indent="0">
              <a:buNone/>
            </a:pPr>
            <a:r>
              <a:rPr lang="da-DK" sz="2000" b="1">
                <a:solidFill>
                  <a:srgbClr val="47B7A4"/>
                </a:solidFill>
                <a:latin typeface="+mj-lt"/>
              </a:rPr>
              <a:t>Tips</a:t>
            </a:r>
          </a:p>
          <a:p>
            <a:pPr marL="0" indent="0">
              <a:buNone/>
            </a:pPr>
            <a:r>
              <a:rPr lang="da-DK" sz="2000">
                <a:latin typeface="+mj-lt"/>
              </a:rPr>
              <a:t>Det kan være lidt sårbart for voksne at tale om emner, der kan virke fordomsfulde eller stødende.</a:t>
            </a:r>
            <a:endParaRPr lang="da-DK" sz="2000">
              <a:latin typeface="+mj-lt"/>
              <a:cs typeface="Calibri Light"/>
            </a:endParaRPr>
          </a:p>
          <a:p>
            <a:pPr marL="0" indent="0">
              <a:buNone/>
            </a:pPr>
            <a:r>
              <a:rPr lang="da-DK" sz="2000">
                <a:latin typeface="+mj-lt"/>
              </a:rPr>
              <a:t>Husk under øvelserne at være nysgerrige, imødekommende og lyttende over for hinanden. </a:t>
            </a:r>
          </a:p>
          <a:p>
            <a:pPr marL="0" indent="0">
              <a:buNone/>
            </a:pPr>
            <a:r>
              <a:rPr lang="da-DK" sz="2000">
                <a:latin typeface="+mj-lt"/>
              </a:rPr>
              <a:t>Husk, at øvelserne er til for, at de frivillige kan møde børnene åbent og nysgerrigt, ikke for at alle skal være enige om, hvordan verden hænger sammen.</a:t>
            </a:r>
            <a:endParaRPr lang="da-DK" sz="2000">
              <a:latin typeface="+mj-lt"/>
              <a:cs typeface="Calibri Light"/>
            </a:endParaRPr>
          </a:p>
          <a:p>
            <a:pPr marL="0" indent="0">
              <a:buNone/>
            </a:pPr>
            <a:endParaRPr lang="da-DK" sz="2000">
              <a:latin typeface="Calibri" panose="020F0502020204030204"/>
              <a:cs typeface="Calibri" panose="020F0502020204030204"/>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2"/>
          <a:stretch>
            <a:fillRect/>
          </a:stretch>
        </p:blipFill>
        <p:spPr>
          <a:xfrm>
            <a:off x="5244492" y="49610"/>
            <a:ext cx="962025" cy="923925"/>
          </a:xfrm>
          <a:prstGeom prst="rect">
            <a:avLst/>
          </a:prstGeom>
        </p:spPr>
      </p:pic>
      <p:sp>
        <p:nvSpPr>
          <p:cNvPr id="19" name="Tekstfelt 18">
            <a:extLst>
              <a:ext uri="{FF2B5EF4-FFF2-40B4-BE49-F238E27FC236}">
                <a16:creationId xmlns:a16="http://schemas.microsoft.com/office/drawing/2014/main" id="{70AB1552-69FC-4078-AF31-F4156C327B2E}"/>
              </a:ext>
            </a:extLst>
          </p:cNvPr>
          <p:cNvSpPr txBox="1"/>
          <p:nvPr/>
        </p:nvSpPr>
        <p:spPr>
          <a:xfrm>
            <a:off x="5828402" y="2214605"/>
            <a:ext cx="6160398" cy="877163"/>
          </a:xfrm>
          <a:prstGeom prst="rect">
            <a:avLst/>
          </a:prstGeom>
          <a:noFill/>
        </p:spPr>
        <p:txBody>
          <a:bodyPr wrap="square">
            <a:spAutoFit/>
          </a:bodyPr>
          <a:lstStyle/>
          <a:p>
            <a:r>
              <a:rPr lang="da-DK" sz="1700">
                <a:latin typeface="+mj-lt"/>
              </a:rPr>
              <a:t>Her er tre eksempler på cases, der har til formål at hjælpe de frivillige med at overveje, hvordan de på en god måde kan få en snak om hinandens forskellige måder at forstå og italesætte børnene på.</a:t>
            </a:r>
          </a:p>
        </p:txBody>
      </p:sp>
      <p:sp>
        <p:nvSpPr>
          <p:cNvPr id="7" name="Rektangel 6">
            <a:extLst>
              <a:ext uri="{FF2B5EF4-FFF2-40B4-BE49-F238E27FC236}">
                <a16:creationId xmlns:a16="http://schemas.microsoft.com/office/drawing/2014/main" id="{39D933E2-BF7C-4AC7-8B67-DE0F9B3FA2FF}"/>
              </a:ext>
            </a:extLst>
          </p:cNvPr>
          <p:cNvSpPr/>
          <p:nvPr/>
        </p:nvSpPr>
        <p:spPr>
          <a:xfrm>
            <a:off x="5943599" y="3220281"/>
            <a:ext cx="5794513" cy="986373"/>
          </a:xfrm>
          <a:prstGeom prst="rect">
            <a:avLst/>
          </a:prstGeom>
          <a:solidFill>
            <a:srgbClr val="C0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9AE358A4-6C5A-4CCC-86BE-9FD56B15EEC5}"/>
              </a:ext>
            </a:extLst>
          </p:cNvPr>
          <p:cNvSpPr/>
          <p:nvPr/>
        </p:nvSpPr>
        <p:spPr>
          <a:xfrm>
            <a:off x="5943600" y="4282276"/>
            <a:ext cx="5794512" cy="986373"/>
          </a:xfrm>
          <a:prstGeom prst="rect">
            <a:avLst/>
          </a:prstGeom>
          <a:solidFill>
            <a:srgbClr val="C8E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45F4221E-693F-48F1-A16C-5288FD70487D}"/>
              </a:ext>
            </a:extLst>
          </p:cNvPr>
          <p:cNvSpPr/>
          <p:nvPr/>
        </p:nvSpPr>
        <p:spPr>
          <a:xfrm>
            <a:off x="5943600" y="5348883"/>
            <a:ext cx="5794512" cy="986373"/>
          </a:xfrm>
          <a:prstGeom prst="rect">
            <a:avLst/>
          </a:prstGeom>
          <a:solidFill>
            <a:srgbClr val="D5E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kstfelt 24">
            <a:extLst>
              <a:ext uri="{FF2B5EF4-FFF2-40B4-BE49-F238E27FC236}">
                <a16:creationId xmlns:a16="http://schemas.microsoft.com/office/drawing/2014/main" id="{149E6937-5F80-4BC0-BB38-B20674F7CADE}"/>
              </a:ext>
            </a:extLst>
          </p:cNvPr>
          <p:cNvSpPr txBox="1"/>
          <p:nvPr/>
        </p:nvSpPr>
        <p:spPr>
          <a:xfrm>
            <a:off x="6094344" y="3317498"/>
            <a:ext cx="5405230" cy="784830"/>
          </a:xfrm>
          <a:prstGeom prst="rect">
            <a:avLst/>
          </a:prstGeom>
          <a:noFill/>
        </p:spPr>
        <p:txBody>
          <a:bodyPr wrap="square">
            <a:spAutoFit/>
          </a:bodyPr>
          <a:lstStyle/>
          <a:p>
            <a:pPr marL="0" indent="0">
              <a:buNone/>
            </a:pPr>
            <a:r>
              <a:rPr lang="da-DK" sz="1500" b="1" i="1">
                <a:solidFill>
                  <a:srgbClr val="47B7A4"/>
                </a:solidFill>
                <a:latin typeface="+mj-lt"/>
              </a:rPr>
              <a:t>Caseeksempel 1: </a:t>
            </a:r>
            <a:r>
              <a:rPr lang="da-DK" sz="1500" i="1">
                <a:latin typeface="+mj-lt"/>
              </a:rPr>
              <a:t>En frivillig har en konflikt med et barn og siger bagefter frustreret, at sådan en indvandrerdreng sikkert ikke er så godt opdraget hjemmefra.</a:t>
            </a:r>
          </a:p>
        </p:txBody>
      </p:sp>
      <p:sp>
        <p:nvSpPr>
          <p:cNvPr id="33" name="Tekstfelt 32">
            <a:extLst>
              <a:ext uri="{FF2B5EF4-FFF2-40B4-BE49-F238E27FC236}">
                <a16:creationId xmlns:a16="http://schemas.microsoft.com/office/drawing/2014/main" id="{891CAF1D-E22E-45BD-A803-9516926ABA7E}"/>
              </a:ext>
            </a:extLst>
          </p:cNvPr>
          <p:cNvSpPr txBox="1"/>
          <p:nvPr/>
        </p:nvSpPr>
        <p:spPr>
          <a:xfrm>
            <a:off x="6094344" y="4383047"/>
            <a:ext cx="5572966" cy="784830"/>
          </a:xfrm>
          <a:prstGeom prst="rect">
            <a:avLst/>
          </a:prstGeom>
          <a:noFill/>
        </p:spPr>
        <p:txBody>
          <a:bodyPr wrap="square">
            <a:spAutoFit/>
          </a:bodyPr>
          <a:lstStyle/>
          <a:p>
            <a:pPr marL="0" indent="0">
              <a:buNone/>
            </a:pPr>
            <a:r>
              <a:rPr lang="da-DK" sz="1500" b="1" i="1">
                <a:solidFill>
                  <a:srgbClr val="47B7A4"/>
                </a:solidFill>
                <a:latin typeface="+mj-lt"/>
              </a:rPr>
              <a:t>Caseeksempel 2: </a:t>
            </a:r>
            <a:r>
              <a:rPr lang="da-DK" sz="1500" i="1">
                <a:latin typeface="+mj-lt"/>
              </a:rPr>
              <a:t>En frivillig vil gerne hjælpe en pige med at komme op </a:t>
            </a:r>
            <a:br>
              <a:rPr lang="da-DK" sz="1500" i="1">
                <a:latin typeface="+mj-lt"/>
              </a:rPr>
            </a:br>
            <a:r>
              <a:rPr lang="da-DK" sz="1500" i="1">
                <a:latin typeface="+mj-lt"/>
              </a:rPr>
              <a:t>i et træ, men hun nægter. Bagefter siger den frivillige, at hun er sådan en forsigtig prinsesse-pige, der nok bare er mere til perleplader.</a:t>
            </a:r>
          </a:p>
        </p:txBody>
      </p:sp>
      <p:sp>
        <p:nvSpPr>
          <p:cNvPr id="34" name="Tekstfelt 33">
            <a:extLst>
              <a:ext uri="{FF2B5EF4-FFF2-40B4-BE49-F238E27FC236}">
                <a16:creationId xmlns:a16="http://schemas.microsoft.com/office/drawing/2014/main" id="{E1BEB45F-7E5F-46EE-A925-3917C4DDC81A}"/>
              </a:ext>
            </a:extLst>
          </p:cNvPr>
          <p:cNvSpPr txBox="1"/>
          <p:nvPr/>
        </p:nvSpPr>
        <p:spPr>
          <a:xfrm>
            <a:off x="6094344" y="5445042"/>
            <a:ext cx="5572966" cy="784830"/>
          </a:xfrm>
          <a:prstGeom prst="rect">
            <a:avLst/>
          </a:prstGeom>
          <a:noFill/>
        </p:spPr>
        <p:txBody>
          <a:bodyPr wrap="square">
            <a:spAutoFit/>
          </a:bodyPr>
          <a:lstStyle/>
          <a:p>
            <a:pPr marL="0" indent="0">
              <a:buNone/>
            </a:pPr>
            <a:r>
              <a:rPr lang="da-DK" sz="1500" b="1" i="1">
                <a:solidFill>
                  <a:srgbClr val="47B7A4"/>
                </a:solidFill>
                <a:latin typeface="+mj-lt"/>
              </a:rPr>
              <a:t>Caseeksempel 3: </a:t>
            </a:r>
            <a:r>
              <a:rPr lang="da-DK" sz="1500" i="1">
                <a:latin typeface="+mj-lt"/>
              </a:rPr>
              <a:t>En dreng løber rundt på lejren, og de frivillige skal bruge en del energi på at få ham til at tage imod en besked. De siger til hinanden, at han er sådan en ADHD-dreng, der aldrig kan sidde stille.</a:t>
            </a:r>
          </a:p>
        </p:txBody>
      </p:sp>
      <p:sp>
        <p:nvSpPr>
          <p:cNvPr id="17" name="Tekstfelt 1">
            <a:extLst>
              <a:ext uri="{FF2B5EF4-FFF2-40B4-BE49-F238E27FC236}">
                <a16:creationId xmlns:a16="http://schemas.microsoft.com/office/drawing/2014/main" id="{1FB12B83-C7C1-4CB2-A81E-B3813FB00088}"/>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485409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510711B-DEE9-44B2-AE7A-2DC6853FCB98}"/>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760736" y="670500"/>
            <a:ext cx="5585426" cy="810093"/>
          </a:xfrm>
        </p:spPr>
        <p:txBody>
          <a:bodyPr>
            <a:noAutofit/>
          </a:bodyPr>
          <a:lstStyle/>
          <a:p>
            <a:r>
              <a:rPr lang="da-DK" sz="2800"/>
              <a:t>Fællesskaber og relationer</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2"/>
            <a:ext cx="4169038" cy="4709040"/>
          </a:xfrm>
        </p:spPr>
        <p:txBody>
          <a:bodyPr>
            <a:noAutofit/>
          </a:bodyPr>
          <a:lstStyle/>
          <a:p>
            <a:pPr marL="0" indent="0">
              <a:buNone/>
            </a:pPr>
            <a:r>
              <a:rPr lang="da-DK" sz="1800">
                <a:latin typeface="+mj-lt"/>
              </a:rPr>
              <a:t>Både børn og voksne gavner af at føle sig som del af fællesskaber.</a:t>
            </a:r>
            <a:br>
              <a:rPr lang="da-DK" sz="1800">
                <a:latin typeface="+mj-lt"/>
              </a:rPr>
            </a:br>
            <a:endParaRPr lang="da-DK" sz="1800">
              <a:latin typeface="+mj-lt"/>
            </a:endParaRPr>
          </a:p>
          <a:p>
            <a:pPr marL="0" indent="0">
              <a:buNone/>
            </a:pPr>
            <a:r>
              <a:rPr lang="da-DK" sz="1800">
                <a:latin typeface="+mj-lt"/>
              </a:rPr>
              <a:t>Børn deltager i fællesskaber på forskellige måder og med forskellige forudsætninger.</a:t>
            </a:r>
            <a:br>
              <a:rPr lang="da-DK" sz="1800">
                <a:latin typeface="+mj-lt"/>
              </a:rPr>
            </a:br>
            <a:endParaRPr lang="da-DK" sz="1800">
              <a:latin typeface="+mj-lt"/>
            </a:endParaRPr>
          </a:p>
          <a:p>
            <a:pPr marL="0" indent="0">
              <a:buNone/>
            </a:pPr>
            <a:r>
              <a:rPr lang="da-DK" sz="1800">
                <a:latin typeface="+mj-lt"/>
              </a:rPr>
              <a:t>Man kan godt være med i en aktivitet eller på en lejr uden at være med på samme måde som de fleste andre.</a:t>
            </a:r>
            <a:br>
              <a:rPr lang="da-DK" sz="1800">
                <a:latin typeface="+mj-lt"/>
              </a:rPr>
            </a:br>
            <a:endParaRPr lang="da-DK" sz="1800">
              <a:latin typeface="+mj-lt"/>
            </a:endParaRPr>
          </a:p>
          <a:p>
            <a:pPr marL="0" indent="0">
              <a:buNone/>
            </a:pPr>
            <a:r>
              <a:rPr lang="da-DK" sz="1800">
                <a:latin typeface="+mj-lt"/>
              </a:rPr>
              <a:t>Man behandler børn lige ved at behandle dem forskelligt, ikke ved at behandle dem ens.</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Billede 19" descr="Et billede, der indeholder tekst, enhed, luk, kontrolpanel&#10;&#10;Beskrivelsen er genereret automatisk">
            <a:extLst>
              <a:ext uri="{FF2B5EF4-FFF2-40B4-BE49-F238E27FC236}">
                <a16:creationId xmlns:a16="http://schemas.microsoft.com/office/drawing/2014/main" id="{0009AD0C-8E08-47B9-8E4D-83D5A1C6E09F}"/>
              </a:ext>
            </a:extLst>
          </p:cNvPr>
          <p:cNvPicPr>
            <a:picLocks noChangeAspect="1"/>
          </p:cNvPicPr>
          <p:nvPr/>
        </p:nvPicPr>
        <p:blipFill>
          <a:blip r:embed="rId2"/>
          <a:stretch>
            <a:fillRect/>
          </a:stretch>
        </p:blipFill>
        <p:spPr>
          <a:xfrm>
            <a:off x="5244493" y="49610"/>
            <a:ext cx="764794" cy="923925"/>
          </a:xfrm>
          <a:prstGeom prst="rect">
            <a:avLst/>
          </a:prstGeom>
        </p:spPr>
      </p:pic>
      <p:sp>
        <p:nvSpPr>
          <p:cNvPr id="13" name="Tekstfelt 1">
            <a:extLst>
              <a:ext uri="{FF2B5EF4-FFF2-40B4-BE49-F238E27FC236}">
                <a16:creationId xmlns:a16="http://schemas.microsoft.com/office/drawing/2014/main" id="{CD8B9738-A636-4C19-830A-C9A6723AC9AC}"/>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pic>
        <p:nvPicPr>
          <p:cNvPr id="11" name="Billede 10" descr="Et billede, der indeholder udendørs, træ, person, dreng&#10;&#10;Automatisk genereret beskrivelse">
            <a:extLst>
              <a:ext uri="{FF2B5EF4-FFF2-40B4-BE49-F238E27FC236}">
                <a16:creationId xmlns:a16="http://schemas.microsoft.com/office/drawing/2014/main" id="{FF9F0107-289D-4AC6-BD3E-821BAEB8CA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80" t="5977" r="1858" b="9646"/>
          <a:stretch/>
        </p:blipFill>
        <p:spPr>
          <a:xfrm>
            <a:off x="5524501" y="2214605"/>
            <a:ext cx="5658653" cy="3639263"/>
          </a:xfrm>
          <a:prstGeom prst="rect">
            <a:avLst/>
          </a:prstGeom>
        </p:spPr>
      </p:pic>
    </p:spTree>
    <p:extLst>
      <p:ext uri="{BB962C8B-B14F-4D97-AF65-F5344CB8AC3E}">
        <p14:creationId xmlns:p14="http://schemas.microsoft.com/office/powerpoint/2010/main" val="1359877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510711B-DEE9-44B2-AE7A-2DC6853FCB98}"/>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760736" y="670500"/>
            <a:ext cx="5585426" cy="810093"/>
          </a:xfrm>
        </p:spPr>
        <p:txBody>
          <a:bodyPr>
            <a:noAutofit/>
          </a:bodyPr>
          <a:lstStyle/>
          <a:p>
            <a:r>
              <a:rPr lang="da-DK" sz="2800"/>
              <a:t>Fællesskaber og relationer</a:t>
            </a:r>
            <a:endParaRPr lang="da-DK" sz="2800">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Billede 19" descr="Et billede, der indeholder tekst, enhed, luk, kontrolpanel&#10;&#10;Beskrivelsen er genereret automatisk">
            <a:extLst>
              <a:ext uri="{FF2B5EF4-FFF2-40B4-BE49-F238E27FC236}">
                <a16:creationId xmlns:a16="http://schemas.microsoft.com/office/drawing/2014/main" id="{0009AD0C-8E08-47B9-8E4D-83D5A1C6E09F}"/>
              </a:ext>
            </a:extLst>
          </p:cNvPr>
          <p:cNvPicPr>
            <a:picLocks noChangeAspect="1"/>
          </p:cNvPicPr>
          <p:nvPr/>
        </p:nvPicPr>
        <p:blipFill>
          <a:blip r:embed="rId2"/>
          <a:stretch>
            <a:fillRect/>
          </a:stretch>
        </p:blipFill>
        <p:spPr>
          <a:xfrm>
            <a:off x="5244493" y="49610"/>
            <a:ext cx="764794" cy="923925"/>
          </a:xfrm>
          <a:prstGeom prst="rect">
            <a:avLst/>
          </a:prstGeom>
        </p:spPr>
      </p:pic>
      <p:sp>
        <p:nvSpPr>
          <p:cNvPr id="13" name="Rektangel 12">
            <a:extLst>
              <a:ext uri="{FF2B5EF4-FFF2-40B4-BE49-F238E27FC236}">
                <a16:creationId xmlns:a16="http://schemas.microsoft.com/office/drawing/2014/main" id="{E547153D-7002-48B3-B47C-D03D06A8C94E}"/>
              </a:ext>
            </a:extLst>
          </p:cNvPr>
          <p:cNvSpPr/>
          <p:nvPr/>
        </p:nvSpPr>
        <p:spPr>
          <a:xfrm>
            <a:off x="860161" y="2693324"/>
            <a:ext cx="10147851" cy="890059"/>
          </a:xfrm>
          <a:prstGeom prst="rect">
            <a:avLst/>
          </a:prstGeom>
          <a:solidFill>
            <a:srgbClr val="F5D5C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FF48EB2E-BF73-4BE6-8B3E-34FFE45656B1}"/>
              </a:ext>
            </a:extLst>
          </p:cNvPr>
          <p:cNvSpPr/>
          <p:nvPr/>
        </p:nvSpPr>
        <p:spPr>
          <a:xfrm>
            <a:off x="861935" y="3687417"/>
            <a:ext cx="10147849" cy="1121001"/>
          </a:xfrm>
          <a:prstGeom prst="rect">
            <a:avLst/>
          </a:prstGeom>
          <a:solidFill>
            <a:srgbClr val="F6D8C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F5BC6DE5-49E3-46C5-B7B3-A32FFF6D2C90}"/>
              </a:ext>
            </a:extLst>
          </p:cNvPr>
          <p:cNvSpPr/>
          <p:nvPr/>
        </p:nvSpPr>
        <p:spPr>
          <a:xfrm>
            <a:off x="860161" y="4906715"/>
            <a:ext cx="10147849" cy="1485442"/>
          </a:xfrm>
          <a:prstGeom prst="rect">
            <a:avLst/>
          </a:prstGeom>
          <a:solidFill>
            <a:srgbClr val="F8E3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1" y="1967252"/>
            <a:ext cx="9943673" cy="4709040"/>
          </a:xfrm>
        </p:spPr>
        <p:txBody>
          <a:bodyPr>
            <a:noAutofit/>
          </a:bodyPr>
          <a:lstStyle/>
          <a:p>
            <a:pPr marL="0" indent="0">
              <a:buNone/>
            </a:pPr>
            <a:r>
              <a:rPr lang="da-DK" sz="1800">
                <a:latin typeface="+mj-lt"/>
              </a:rPr>
              <a:t>Som frivillig skal man sikre, at en aktivitet eller lejr er </a:t>
            </a:r>
            <a:r>
              <a:rPr lang="da-DK" sz="1800" i="1">
                <a:latin typeface="+mj-lt"/>
              </a:rPr>
              <a:t>sjov, tryg </a:t>
            </a:r>
            <a:r>
              <a:rPr lang="da-DK" sz="1800">
                <a:latin typeface="+mj-lt"/>
              </a:rPr>
              <a:t>og</a:t>
            </a:r>
            <a:r>
              <a:rPr lang="da-DK" sz="1800" i="1">
                <a:latin typeface="+mj-lt"/>
              </a:rPr>
              <a:t> inkluderende.</a:t>
            </a:r>
          </a:p>
          <a:p>
            <a:pPr marL="0" indent="0">
              <a:buNone/>
            </a:pPr>
            <a:endParaRPr lang="da-DK" sz="1800" b="1">
              <a:latin typeface="+mj-lt"/>
            </a:endParaRPr>
          </a:p>
          <a:p>
            <a:pPr marL="0" indent="0">
              <a:buNone/>
            </a:pPr>
            <a:r>
              <a:rPr lang="da-DK" sz="1800" b="1">
                <a:solidFill>
                  <a:srgbClr val="E1896C"/>
                </a:solidFill>
                <a:latin typeface="+mj-lt"/>
              </a:rPr>
              <a:t>Sjov </a:t>
            </a:r>
            <a:r>
              <a:rPr lang="da-DK" sz="1800" b="1">
                <a:latin typeface="+mj-lt"/>
              </a:rPr>
              <a:t/>
            </a:r>
            <a:br>
              <a:rPr lang="da-DK" sz="1800" b="1">
                <a:latin typeface="+mj-lt"/>
              </a:rPr>
            </a:br>
            <a:r>
              <a:rPr lang="da-DK" sz="1800">
                <a:latin typeface="+mj-lt"/>
              </a:rPr>
              <a:t>Glæde og oprigtig interesse smitter. Lav aktiviteter, der både engagerer jer frivillige og børnene. En (måske lidt kedelig) gåtur kan blive sjov og engagerende ved små lege, historier eller pauser undervejs.</a:t>
            </a:r>
            <a:br>
              <a:rPr lang="da-DK" sz="1800">
                <a:latin typeface="+mj-lt"/>
              </a:rPr>
            </a:br>
            <a:r>
              <a:rPr lang="da-DK" sz="1800">
                <a:latin typeface="+mj-lt"/>
              </a:rPr>
              <a:t/>
            </a:r>
            <a:br>
              <a:rPr lang="da-DK" sz="1800">
                <a:latin typeface="+mj-lt"/>
              </a:rPr>
            </a:br>
            <a:r>
              <a:rPr lang="da-DK" sz="1800" b="1">
                <a:solidFill>
                  <a:srgbClr val="E1896C"/>
                </a:solidFill>
                <a:latin typeface="+mj-lt"/>
              </a:rPr>
              <a:t>Tryg </a:t>
            </a:r>
            <a:r>
              <a:rPr lang="da-DK" sz="1800" b="1">
                <a:latin typeface="+mj-lt"/>
              </a:rPr>
              <a:t/>
            </a:r>
            <a:br>
              <a:rPr lang="da-DK" sz="1800" b="1">
                <a:latin typeface="+mj-lt"/>
              </a:rPr>
            </a:br>
            <a:r>
              <a:rPr lang="da-DK" sz="1800">
                <a:latin typeface="+mj-lt"/>
              </a:rPr>
              <a:t>En tur eller aktivitet skal være tryg for børnene. Ingen udvikles og glædes ved at blive udfordret over evne. Tryghed er også, at børnene kan være stille eller sige deres meninger højt, og at deres ytringer bliver respekteret. </a:t>
            </a:r>
            <a:br>
              <a:rPr lang="da-DK" sz="1800">
                <a:latin typeface="+mj-lt"/>
              </a:rPr>
            </a:br>
            <a:r>
              <a:rPr lang="da-DK" sz="1800">
                <a:latin typeface="+mj-lt"/>
              </a:rPr>
              <a:t/>
            </a:r>
            <a:br>
              <a:rPr lang="da-DK" sz="1800">
                <a:latin typeface="+mj-lt"/>
              </a:rPr>
            </a:br>
            <a:r>
              <a:rPr lang="da-DK" sz="1800" b="1">
                <a:solidFill>
                  <a:srgbClr val="E1896C"/>
                </a:solidFill>
                <a:latin typeface="+mj-lt"/>
              </a:rPr>
              <a:t>Inkluderende</a:t>
            </a:r>
            <a:r>
              <a:rPr lang="da-DK" sz="1800">
                <a:solidFill>
                  <a:srgbClr val="E1896C"/>
                </a:solidFill>
                <a:latin typeface="+mj-lt"/>
              </a:rPr>
              <a:t> </a:t>
            </a:r>
            <a:r>
              <a:rPr lang="da-DK" sz="1800">
                <a:latin typeface="+mj-lt"/>
              </a:rPr>
              <a:t/>
            </a:r>
            <a:br>
              <a:rPr lang="da-DK" sz="1800">
                <a:latin typeface="+mj-lt"/>
              </a:rPr>
            </a:br>
            <a:r>
              <a:rPr lang="da-DK" sz="1800">
                <a:latin typeface="+mj-lt"/>
              </a:rPr>
              <a:t>Aktiviteterne bør tilrettelægges, så alle har mulighed for at deltage ud fra deres egne præmisser. At skabe succeser for børn, giver dem en følelse af kompetence og mestring. Derfor bør I have en særlig opmærksomhed på, at aktiviteterne ikke er med til, at nogle børn oplever, at de ikke kan være med, og at de måske føler sig uden for fællesskabet.</a:t>
            </a:r>
          </a:p>
          <a:p>
            <a:pPr marL="0" indent="0">
              <a:buNone/>
            </a:pPr>
            <a:endParaRPr lang="da-DK" sz="1800">
              <a:latin typeface="+mj-lt"/>
            </a:endParaRPr>
          </a:p>
        </p:txBody>
      </p:sp>
      <p:sp>
        <p:nvSpPr>
          <p:cNvPr id="16" name="Tekstfelt 1">
            <a:extLst>
              <a:ext uri="{FF2B5EF4-FFF2-40B4-BE49-F238E27FC236}">
                <a16:creationId xmlns:a16="http://schemas.microsoft.com/office/drawing/2014/main" id="{6777D5DE-3735-4E67-BC21-DD791A9EB381}"/>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4147681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40065491-3052-4A73-A381-EB9B7B5235AE}"/>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2750588" y="670500"/>
            <a:ext cx="6393416" cy="810093"/>
          </a:xfrm>
        </p:spPr>
        <p:txBody>
          <a:bodyPr>
            <a:noAutofit/>
          </a:bodyPr>
          <a:lstStyle/>
          <a:p>
            <a:r>
              <a:rPr lang="da-DK" sz="2800"/>
              <a:t>Case – Fællesskaber og relationer i praksis</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0" y="1967252"/>
            <a:ext cx="7011631" cy="4548081"/>
          </a:xfrm>
        </p:spPr>
        <p:txBody>
          <a:bodyPr>
            <a:noAutofit/>
          </a:bodyPr>
          <a:lstStyle/>
          <a:p>
            <a:pPr marL="0" indent="0">
              <a:buNone/>
            </a:pPr>
            <a:r>
              <a:rPr lang="da-DK" sz="1700" b="1">
                <a:solidFill>
                  <a:srgbClr val="E1896C"/>
                </a:solidFill>
                <a:latin typeface="+mj-lt"/>
              </a:rPr>
              <a:t>Praktisk information</a:t>
            </a:r>
          </a:p>
          <a:p>
            <a:pPr marL="0" indent="0">
              <a:buNone/>
            </a:pPr>
            <a:r>
              <a:rPr lang="da-DK" sz="1700">
                <a:latin typeface="+mj-lt"/>
              </a:rPr>
              <a:t>Kursisterne skal arbejde i grupper med en case om fællesskaber og relationer </a:t>
            </a:r>
            <a:br>
              <a:rPr lang="da-DK" sz="1700">
                <a:latin typeface="+mj-lt"/>
              </a:rPr>
            </a:br>
            <a:r>
              <a:rPr lang="da-DK" sz="1700">
                <a:latin typeface="+mj-lt"/>
              </a:rPr>
              <a:t>i praksis. </a:t>
            </a:r>
          </a:p>
          <a:p>
            <a:pPr marL="0" indent="0">
              <a:buNone/>
            </a:pPr>
            <a:r>
              <a:rPr lang="da-DK" sz="1700">
                <a:latin typeface="+mj-lt"/>
              </a:rPr>
              <a:t>Tag udgangspunkt i organisationens/foreningens praksis for temaerne, når I laver casen.</a:t>
            </a:r>
          </a:p>
          <a:p>
            <a:pPr marL="0" indent="0">
              <a:buNone/>
            </a:pPr>
            <a:r>
              <a:rPr lang="da-DK" sz="1700">
                <a:latin typeface="+mj-lt"/>
              </a:rPr>
              <a:t>Tilpas tid til gruppearbejde og opsamling.</a:t>
            </a:r>
            <a:br>
              <a:rPr lang="da-DK" sz="1700">
                <a:latin typeface="+mj-lt"/>
              </a:rPr>
            </a:br>
            <a:endParaRPr lang="da-DK" sz="1700">
              <a:latin typeface="+mj-lt"/>
            </a:endParaRPr>
          </a:p>
          <a:p>
            <a:pPr marL="0" indent="0">
              <a:buNone/>
            </a:pPr>
            <a:r>
              <a:rPr lang="da-DK" sz="1700" b="1">
                <a:solidFill>
                  <a:srgbClr val="E1896C"/>
                </a:solidFill>
                <a:latin typeface="+mj-lt"/>
              </a:rPr>
              <a:t>Her er et eksempel til </a:t>
            </a:r>
            <a:r>
              <a:rPr lang="da-DK" sz="1700" b="1" err="1">
                <a:solidFill>
                  <a:srgbClr val="E1896C"/>
                </a:solidFill>
                <a:latin typeface="+mj-lt"/>
              </a:rPr>
              <a:t>casearbejde</a:t>
            </a:r>
            <a:endParaRPr lang="da-DK" sz="1700" b="1">
              <a:solidFill>
                <a:srgbClr val="E1896C"/>
              </a:solidFill>
              <a:latin typeface="+mj-lt"/>
            </a:endParaRPr>
          </a:p>
          <a:p>
            <a:pPr marL="0" indent="0">
              <a:buNone/>
            </a:pPr>
            <a:r>
              <a:rPr lang="da-DK" sz="1700">
                <a:latin typeface="+mj-lt"/>
              </a:rPr>
              <a:t>På en tur i skoven for at samle grene til et bål bliver en dreng ved med at tage de andres pinde og smide dem væk. Han løber væk fra de frivillige og klatrer op i træerne og kommer ikke umiddelbart ned, selvom I beder ham om det.</a:t>
            </a:r>
          </a:p>
          <a:p>
            <a:pPr marL="0" indent="0">
              <a:buNone/>
            </a:pPr>
            <a:r>
              <a:rPr lang="da-DK" sz="1700">
                <a:latin typeface="+mj-lt"/>
              </a:rPr>
              <a:t>I kan overveje, hvordan man kan forstå drengen. Hvordan man kan håndtere situationen. Hvordan man kan tale om og med ham på en ordentlig måde. Hvordan man hjælper ham og de andre børn til at få en god tur sammen.</a:t>
            </a:r>
          </a:p>
          <a:p>
            <a:pPr marL="0" indent="0">
              <a:buNone/>
            </a:pPr>
            <a:endParaRPr lang="da-DK" sz="1700"/>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2"/>
          <a:stretch>
            <a:fillRect/>
          </a:stretch>
        </p:blipFill>
        <p:spPr>
          <a:xfrm>
            <a:off x="5244492" y="49610"/>
            <a:ext cx="962025" cy="923925"/>
          </a:xfrm>
          <a:prstGeom prst="rect">
            <a:avLst/>
          </a:prstGeom>
        </p:spPr>
      </p:pic>
      <p:pic>
        <p:nvPicPr>
          <p:cNvPr id="8" name="Billede 7" descr="Et billede, der indeholder træ, udendørs, skov, træbevokset&#10;&#10;Automatisk genereret beskrivelse">
            <a:extLst>
              <a:ext uri="{FF2B5EF4-FFF2-40B4-BE49-F238E27FC236}">
                <a16:creationId xmlns:a16="http://schemas.microsoft.com/office/drawing/2014/main" id="{20DA730E-57B1-4101-8E64-DE1F3AC0F9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73" r="22579"/>
          <a:stretch/>
        </p:blipFill>
        <p:spPr>
          <a:xfrm flipH="1">
            <a:off x="8100390" y="2295657"/>
            <a:ext cx="3379305" cy="3828331"/>
          </a:xfrm>
          <a:prstGeom prst="rect">
            <a:avLst/>
          </a:prstGeom>
        </p:spPr>
      </p:pic>
      <p:sp>
        <p:nvSpPr>
          <p:cNvPr id="11" name="Tekstfelt 1">
            <a:extLst>
              <a:ext uri="{FF2B5EF4-FFF2-40B4-BE49-F238E27FC236}">
                <a16:creationId xmlns:a16="http://schemas.microsoft.com/office/drawing/2014/main" id="{74F63662-3E3F-4F3D-8F4C-EAE2A1AFBE3E}"/>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612224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4FA0A00-2CCC-4039-BD3E-AFAEEFC46E8D}"/>
              </a:ext>
            </a:extLst>
          </p:cNvPr>
          <p:cNvSpPr/>
          <p:nvPr/>
        </p:nvSpPr>
        <p:spPr>
          <a:xfrm>
            <a:off x="0" y="0"/>
            <a:ext cx="12192000" cy="6858000"/>
          </a:xfrm>
          <a:prstGeom prst="rect">
            <a:avLst/>
          </a:prstGeom>
          <a:solidFill>
            <a:srgbClr val="E5D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pic>
        <p:nvPicPr>
          <p:cNvPr id="9" name="Grafik 1" descr="Kaffe med massiv udfyldning">
            <a:extLst>
              <a:ext uri="{FF2B5EF4-FFF2-40B4-BE49-F238E27FC236}">
                <a16:creationId xmlns:a16="http://schemas.microsoft.com/office/drawing/2014/main" id="{7609E2C5-6B7A-4B18-8976-A142B94F34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552050" y="985629"/>
            <a:ext cx="5485466" cy="5485466"/>
          </a:xfrm>
          <a:prstGeom prst="rect">
            <a:avLst/>
          </a:prstGeom>
        </p:spPr>
      </p:pic>
      <p:sp>
        <p:nvSpPr>
          <p:cNvPr id="21" name="Rektangel 20">
            <a:extLst>
              <a:ext uri="{FF2B5EF4-FFF2-40B4-BE49-F238E27FC236}">
                <a16:creationId xmlns:a16="http://schemas.microsoft.com/office/drawing/2014/main" id="{A70B1196-B55C-4547-841B-5EA34C174C94}"/>
              </a:ext>
            </a:extLst>
          </p:cNvPr>
          <p:cNvSpPr/>
          <p:nvPr/>
        </p:nvSpPr>
        <p:spPr>
          <a:xfrm>
            <a:off x="4681329" y="1000872"/>
            <a:ext cx="2191443" cy="2014641"/>
          </a:xfrm>
          <a:prstGeom prst="rect">
            <a:avLst/>
          </a:prstGeom>
          <a:solidFill>
            <a:srgbClr val="E5D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0" name="Tekstfelt 9">
            <a:extLst>
              <a:ext uri="{FF2B5EF4-FFF2-40B4-BE49-F238E27FC236}">
                <a16:creationId xmlns:a16="http://schemas.microsoft.com/office/drawing/2014/main" id="{3C6F3DDF-CD93-4EB8-844F-3B603509F2E7}"/>
              </a:ext>
            </a:extLst>
          </p:cNvPr>
          <p:cNvSpPr txBox="1"/>
          <p:nvPr/>
        </p:nvSpPr>
        <p:spPr>
          <a:xfrm>
            <a:off x="4974399" y="4124739"/>
            <a:ext cx="1808922" cy="861774"/>
          </a:xfrm>
          <a:prstGeom prst="rect">
            <a:avLst/>
          </a:prstGeom>
          <a:noFill/>
        </p:spPr>
        <p:txBody>
          <a:bodyPr wrap="square" rtlCol="0">
            <a:spAutoFit/>
          </a:bodyPr>
          <a:lstStyle/>
          <a:p>
            <a:r>
              <a:rPr lang="da-DK" sz="5000" b="1">
                <a:solidFill>
                  <a:srgbClr val="E1896C"/>
                </a:solidFill>
                <a:latin typeface="Abadi" panose="020B0604020104020204" pitchFamily="34" charset="0"/>
              </a:rPr>
              <a:t>Pause</a:t>
            </a:r>
          </a:p>
        </p:txBody>
      </p:sp>
      <p:pic>
        <p:nvPicPr>
          <p:cNvPr id="8" name="Grafik 1">
            <a:extLst>
              <a:ext uri="{FF2B5EF4-FFF2-40B4-BE49-F238E27FC236}">
                <a16:creationId xmlns:a16="http://schemas.microsoft.com/office/drawing/2014/main" id="{D37ECD69-B825-4B75-921F-CB1DD43E1F5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61948" y="891548"/>
            <a:ext cx="492971" cy="497131"/>
          </a:xfrm>
          <a:prstGeom prst="rect">
            <a:avLst/>
          </a:prstGeom>
        </p:spPr>
      </p:pic>
      <p:pic>
        <p:nvPicPr>
          <p:cNvPr id="11" name="Grafik 2">
            <a:extLst>
              <a:ext uri="{FF2B5EF4-FFF2-40B4-BE49-F238E27FC236}">
                <a16:creationId xmlns:a16="http://schemas.microsoft.com/office/drawing/2014/main" id="{B4CB4869-22BF-4591-AA14-52AD83BB9E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493475">
            <a:off x="6961829" y="1118103"/>
            <a:ext cx="640520" cy="590550"/>
          </a:xfrm>
          <a:prstGeom prst="rect">
            <a:avLst/>
          </a:prstGeom>
        </p:spPr>
      </p:pic>
      <p:pic>
        <p:nvPicPr>
          <p:cNvPr id="12" name="Grafik 3">
            <a:extLst>
              <a:ext uri="{FF2B5EF4-FFF2-40B4-BE49-F238E27FC236}">
                <a16:creationId xmlns:a16="http://schemas.microsoft.com/office/drawing/2014/main" id="{1023B9D8-29AA-4BD0-B650-4698619F2FB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892566">
            <a:off x="5294881" y="2338361"/>
            <a:ext cx="528923" cy="534490"/>
          </a:xfrm>
          <a:prstGeom prst="rect">
            <a:avLst/>
          </a:prstGeom>
        </p:spPr>
      </p:pic>
      <p:pic>
        <p:nvPicPr>
          <p:cNvPr id="13" name="Grafik 4">
            <a:extLst>
              <a:ext uri="{FF2B5EF4-FFF2-40B4-BE49-F238E27FC236}">
                <a16:creationId xmlns:a16="http://schemas.microsoft.com/office/drawing/2014/main" id="{AF8C282F-AA67-41C4-942A-ECAE28DECB2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204529" y="2303554"/>
            <a:ext cx="517823" cy="525790"/>
          </a:xfrm>
          <a:prstGeom prst="rect">
            <a:avLst/>
          </a:prstGeom>
        </p:spPr>
      </p:pic>
      <p:pic>
        <p:nvPicPr>
          <p:cNvPr id="15" name="Grafik 6">
            <a:extLst>
              <a:ext uri="{FF2B5EF4-FFF2-40B4-BE49-F238E27FC236}">
                <a16:creationId xmlns:a16="http://schemas.microsoft.com/office/drawing/2014/main" id="{A34D400F-9A66-4A05-A05A-086EB8075EB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335617">
            <a:off x="4272496" y="1930526"/>
            <a:ext cx="762007" cy="893712"/>
          </a:xfrm>
          <a:prstGeom prst="rect">
            <a:avLst/>
          </a:prstGeom>
        </p:spPr>
      </p:pic>
      <p:pic>
        <p:nvPicPr>
          <p:cNvPr id="16" name="Grafik 7">
            <a:extLst>
              <a:ext uri="{FF2B5EF4-FFF2-40B4-BE49-F238E27FC236}">
                <a16:creationId xmlns:a16="http://schemas.microsoft.com/office/drawing/2014/main" id="{28A2A3E0-CA81-4C07-872B-E43B2472ABF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7858826">
            <a:off x="6864314" y="2311546"/>
            <a:ext cx="762000" cy="352425"/>
          </a:xfrm>
          <a:prstGeom prst="rect">
            <a:avLst/>
          </a:prstGeom>
        </p:spPr>
      </p:pic>
      <p:pic>
        <p:nvPicPr>
          <p:cNvPr id="18" name="Grafik 9">
            <a:extLst>
              <a:ext uri="{FF2B5EF4-FFF2-40B4-BE49-F238E27FC236}">
                <a16:creationId xmlns:a16="http://schemas.microsoft.com/office/drawing/2014/main" id="{97BE1595-3C1F-4643-90C8-2590CF5AC5E8}"/>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202805" y="1639994"/>
            <a:ext cx="449151" cy="457789"/>
          </a:xfrm>
          <a:prstGeom prst="rect">
            <a:avLst/>
          </a:prstGeom>
        </p:spPr>
      </p:pic>
      <p:pic>
        <p:nvPicPr>
          <p:cNvPr id="19" name="Grafik 7">
            <a:extLst>
              <a:ext uri="{FF2B5EF4-FFF2-40B4-BE49-F238E27FC236}">
                <a16:creationId xmlns:a16="http://schemas.microsoft.com/office/drawing/2014/main" id="{83355FCF-9D84-44F2-B876-9A26E48B5D4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4224304">
            <a:off x="4506946" y="1300903"/>
            <a:ext cx="539864" cy="249687"/>
          </a:xfrm>
          <a:prstGeom prst="rect">
            <a:avLst/>
          </a:prstGeom>
        </p:spPr>
      </p:pic>
      <p:pic>
        <p:nvPicPr>
          <p:cNvPr id="23" name="Grafik 6">
            <a:extLst>
              <a:ext uri="{FF2B5EF4-FFF2-40B4-BE49-F238E27FC236}">
                <a16:creationId xmlns:a16="http://schemas.microsoft.com/office/drawing/2014/main" id="{7F47DDE2-6F62-4F8D-B04D-D59DAF9C579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14593904">
            <a:off x="5974839" y="1519699"/>
            <a:ext cx="556617" cy="652822"/>
          </a:xfrm>
          <a:prstGeom prst="rect">
            <a:avLst/>
          </a:prstGeom>
        </p:spPr>
      </p:pic>
      <p:pic>
        <p:nvPicPr>
          <p:cNvPr id="24" name="Grafik 5">
            <a:extLst>
              <a:ext uri="{FF2B5EF4-FFF2-40B4-BE49-F238E27FC236}">
                <a16:creationId xmlns:a16="http://schemas.microsoft.com/office/drawing/2014/main" id="{377785D1-FB29-49F7-B039-A5DDFC53513C}"/>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599946" y="1749269"/>
            <a:ext cx="359764" cy="328223"/>
          </a:xfrm>
          <a:prstGeom prst="rect">
            <a:avLst/>
          </a:prstGeom>
        </p:spPr>
      </p:pic>
    </p:spTree>
    <p:extLst>
      <p:ext uri="{BB962C8B-B14F-4D97-AF65-F5344CB8AC3E}">
        <p14:creationId xmlns:p14="http://schemas.microsoft.com/office/powerpoint/2010/main" val="38191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græs, udendørs, person&#10;&#10;Automatisk genereret beskrivelse">
            <a:extLst>
              <a:ext uri="{FF2B5EF4-FFF2-40B4-BE49-F238E27FC236}">
                <a16:creationId xmlns:a16="http://schemas.microsoft.com/office/drawing/2014/main" id="{3426D6F4-E37B-464D-83FF-D76230ABBC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10" r="2718" b="25319"/>
          <a:stretch/>
        </p:blipFill>
        <p:spPr>
          <a:xfrm>
            <a:off x="-2" y="-1"/>
            <a:ext cx="12192001" cy="6858001"/>
          </a:xfrm>
          <a:prstGeom prst="rect">
            <a:avLst/>
          </a:prstGeom>
        </p:spPr>
      </p:pic>
      <p:sp>
        <p:nvSpPr>
          <p:cNvPr id="22" name="Rektangel 21">
            <a:extLst>
              <a:ext uri="{FF2B5EF4-FFF2-40B4-BE49-F238E27FC236}">
                <a16:creationId xmlns:a16="http://schemas.microsoft.com/office/drawing/2014/main" id="{3DACD3D1-B30D-4EE1-ABAE-5C3CC6B0F96A}"/>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3" name="Rektangel 22">
            <a:extLst>
              <a:ext uri="{FF2B5EF4-FFF2-40B4-BE49-F238E27FC236}">
                <a16:creationId xmlns:a16="http://schemas.microsoft.com/office/drawing/2014/main" id="{80C92B88-6BC3-4ED5-BF00-764841E57CCA}"/>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4" name="Titel 1">
            <a:extLst>
              <a:ext uri="{FF2B5EF4-FFF2-40B4-BE49-F238E27FC236}">
                <a16:creationId xmlns:a16="http://schemas.microsoft.com/office/drawing/2014/main" id="{44B2F000-D138-4C7F-A334-D21069BF8DE6}"/>
              </a:ext>
            </a:extLst>
          </p:cNvPr>
          <p:cNvSpPr>
            <a:spLocks noGrp="1"/>
          </p:cNvSpPr>
          <p:nvPr>
            <p:ph type="title"/>
          </p:nvPr>
        </p:nvSpPr>
        <p:spPr>
          <a:xfrm>
            <a:off x="4140353" y="667685"/>
            <a:ext cx="6817659" cy="810093"/>
          </a:xfrm>
        </p:spPr>
        <p:txBody>
          <a:bodyPr>
            <a:normAutofit/>
          </a:bodyPr>
          <a:lstStyle/>
          <a:p>
            <a:r>
              <a:rPr lang="da-DK" sz="3000"/>
              <a:t>Uddannelsens navn</a:t>
            </a:r>
            <a:endParaRPr lang="da-DK" sz="3000">
              <a:cs typeface="Calibri Light"/>
            </a:endParaRPr>
          </a:p>
        </p:txBody>
      </p:sp>
      <p:pic>
        <p:nvPicPr>
          <p:cNvPr id="27" name="Grafik 1">
            <a:extLst>
              <a:ext uri="{FF2B5EF4-FFF2-40B4-BE49-F238E27FC236}">
                <a16:creationId xmlns:a16="http://schemas.microsoft.com/office/drawing/2014/main" id="{EFCCE9A1-973D-4C96-86AB-8A2541F94410}"/>
              </a:ext>
            </a:extLst>
          </p:cNvPr>
          <p:cNvPicPr>
            <a:picLocks noChangeAspect="1"/>
          </p:cNvPicPr>
          <p:nvPr/>
        </p:nvPicPr>
        <p:blipFill>
          <a:blip r:embed="rId3">
            <a:alphaModFix amt="70000"/>
            <a:extLst>
              <a:ext uri="{96DAC541-7B7A-43D3-8B79-37D633B846F1}">
                <asvg:svgBlip xmlns:asvg="http://schemas.microsoft.com/office/drawing/2016/SVG/main" xmlns="" r:embed="rId4"/>
              </a:ext>
            </a:extLst>
          </a:blip>
          <a:stretch>
            <a:fillRect/>
          </a:stretch>
        </p:blipFill>
        <p:spPr>
          <a:xfrm>
            <a:off x="8769070" y="3295114"/>
            <a:ext cx="3746284" cy="3629213"/>
          </a:xfrm>
          <a:prstGeom prst="rect">
            <a:avLst/>
          </a:prstGeom>
        </p:spPr>
      </p:pic>
      <p:sp>
        <p:nvSpPr>
          <p:cNvPr id="25" name="Pladsholder til indhold 2">
            <a:extLst>
              <a:ext uri="{FF2B5EF4-FFF2-40B4-BE49-F238E27FC236}">
                <a16:creationId xmlns:a16="http://schemas.microsoft.com/office/drawing/2014/main" id="{D3CB3AB8-A774-4813-8529-BB6F67B6BC31}"/>
              </a:ext>
            </a:extLst>
          </p:cNvPr>
          <p:cNvSpPr>
            <a:spLocks noGrp="1"/>
          </p:cNvSpPr>
          <p:nvPr>
            <p:ph idx="1"/>
          </p:nvPr>
        </p:nvSpPr>
        <p:spPr>
          <a:xfrm>
            <a:off x="9728085" y="4435150"/>
            <a:ext cx="1892801" cy="1982765"/>
          </a:xfrm>
        </p:spPr>
        <p:txBody>
          <a:bodyPr anchor="ctr">
            <a:normAutofit/>
          </a:bodyPr>
          <a:lstStyle/>
          <a:p>
            <a:pPr marL="0" indent="0" algn="ctr">
              <a:buNone/>
            </a:pPr>
            <a:r>
              <a:rPr lang="da-DK" sz="1800"/>
              <a:t>OBS: </a:t>
            </a:r>
            <a:br>
              <a:rPr lang="da-DK" sz="1800"/>
            </a:br>
            <a:r>
              <a:rPr lang="da-DK" sz="1800"/>
              <a:t>Tilføj evt. </a:t>
            </a:r>
            <a:br>
              <a:rPr lang="da-DK" sz="1800"/>
            </a:br>
            <a:r>
              <a:rPr lang="da-DK" sz="1800"/>
              <a:t>et billede, der passer til organisationens/</a:t>
            </a:r>
            <a:br>
              <a:rPr lang="da-DK" sz="1800"/>
            </a:br>
            <a:r>
              <a:rPr lang="da-DK" sz="1800"/>
              <a:t>foreningens/</a:t>
            </a:r>
            <a:br>
              <a:rPr lang="da-DK" sz="1800"/>
            </a:br>
            <a:r>
              <a:rPr lang="da-DK" sz="1800"/>
              <a:t>lejrens kontekst</a:t>
            </a:r>
          </a:p>
          <a:p>
            <a:pPr marL="0" indent="0">
              <a:buNone/>
            </a:pPr>
            <a:endParaRPr lang="da-DK" sz="1800"/>
          </a:p>
        </p:txBody>
      </p:sp>
      <p:pic>
        <p:nvPicPr>
          <p:cNvPr id="10" name="Billede 19" descr="Et billede, der indeholder tekst, enhed, luk, kontrolpanel&#10;&#10;Beskrivelsen er genereret automatisk">
            <a:extLst>
              <a:ext uri="{FF2B5EF4-FFF2-40B4-BE49-F238E27FC236}">
                <a16:creationId xmlns:a16="http://schemas.microsoft.com/office/drawing/2014/main" id="{B7F9AA3B-EFCF-403E-AD42-99176D333777}"/>
              </a:ext>
            </a:extLst>
          </p:cNvPr>
          <p:cNvPicPr>
            <a:picLocks noChangeAspect="1"/>
          </p:cNvPicPr>
          <p:nvPr/>
        </p:nvPicPr>
        <p:blipFill>
          <a:blip r:embed="rId5"/>
          <a:stretch>
            <a:fillRect/>
          </a:stretch>
        </p:blipFill>
        <p:spPr>
          <a:xfrm>
            <a:off x="5244492" y="49610"/>
            <a:ext cx="962025" cy="923925"/>
          </a:xfrm>
          <a:prstGeom prst="rect">
            <a:avLst/>
          </a:prstGeom>
        </p:spPr>
      </p:pic>
    </p:spTree>
    <p:extLst>
      <p:ext uri="{BB962C8B-B14F-4D97-AF65-F5344CB8AC3E}">
        <p14:creationId xmlns:p14="http://schemas.microsoft.com/office/powerpoint/2010/main" val="1222687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07B6BE4-0359-49C2-BB81-77C57D6EE7CF}"/>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1" y="1967253"/>
            <a:ext cx="10559900" cy="4220248"/>
          </a:xfrm>
        </p:spPr>
        <p:txBody>
          <a:bodyPr vert="horz" lIns="91440" tIns="45720" rIns="91440" bIns="45720" rtlCol="0" anchor="t">
            <a:noAutofit/>
          </a:bodyPr>
          <a:lstStyle/>
          <a:p>
            <a:pPr marL="0" indent="0">
              <a:buNone/>
            </a:pPr>
            <a:r>
              <a:rPr lang="da-DK" sz="1800">
                <a:latin typeface="+mj-lt"/>
              </a:rPr>
              <a:t>Dette afsnit handler om de regler for tavshedspligt, du er underlagt i dit frivillige arbejde på en lejr. </a:t>
            </a:r>
          </a:p>
          <a:p>
            <a:pPr marL="0" indent="0">
              <a:buNone/>
            </a:pP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Tavshedspligt handler om den forpligtelse, du har til at holde bestemte oplysninger hemmelige. </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Generelt skal frivillige i foreninger overholde tavshedspligten jf. § 264 d i Straffeloven. </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Bestemmelsen betyder, at man som privatperson ikke må videregive private og personlige oplysninger om andres private forhold. </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Alle myndige borgere er underlagt den generelle tavshedspligt.</a:t>
            </a:r>
            <a:endParaRPr lang="da-DK" sz="1800">
              <a:latin typeface="+mj-lt"/>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85C611D2-0654-4D87-A6FF-E889FAE4DBFD}"/>
              </a:ext>
            </a:extLst>
          </p:cNvPr>
          <p:cNvPicPr>
            <a:picLocks noChangeAspect="1"/>
          </p:cNvPicPr>
          <p:nvPr/>
        </p:nvPicPr>
        <p:blipFill>
          <a:blip r:embed="rId4"/>
          <a:stretch>
            <a:fillRect/>
          </a:stretch>
        </p:blipFill>
        <p:spPr>
          <a:xfrm>
            <a:off x="5244492" y="49610"/>
            <a:ext cx="962025" cy="923925"/>
          </a:xfrm>
          <a:prstGeom prst="rect">
            <a:avLst/>
          </a:prstGeom>
        </p:spPr>
      </p:pic>
      <p:sp>
        <p:nvSpPr>
          <p:cNvPr id="13" name="Titel 1">
            <a:extLst>
              <a:ext uri="{FF2B5EF4-FFF2-40B4-BE49-F238E27FC236}">
                <a16:creationId xmlns:a16="http://schemas.microsoft.com/office/drawing/2014/main" id="{F134ECBF-0ED3-4732-942C-3F17A3B5DD3E}"/>
              </a:ext>
            </a:extLst>
          </p:cNvPr>
          <p:cNvSpPr>
            <a:spLocks noGrp="1"/>
          </p:cNvSpPr>
          <p:nvPr>
            <p:ph type="title"/>
          </p:nvPr>
        </p:nvSpPr>
        <p:spPr>
          <a:xfrm>
            <a:off x="4263606" y="667685"/>
            <a:ext cx="2315196" cy="810093"/>
          </a:xfrm>
        </p:spPr>
        <p:txBody>
          <a:bodyPr>
            <a:normAutofit/>
          </a:bodyPr>
          <a:lstStyle/>
          <a:p>
            <a:r>
              <a:rPr lang="da-DK" sz="3000">
                <a:cs typeface="Calibri Light"/>
              </a:rPr>
              <a:t>Tavshedspligt</a:t>
            </a:r>
          </a:p>
        </p:txBody>
      </p:sp>
      <p:pic>
        <p:nvPicPr>
          <p:cNvPr id="10" name="Grafik 1">
            <a:extLst>
              <a:ext uri="{FF2B5EF4-FFF2-40B4-BE49-F238E27FC236}">
                <a16:creationId xmlns:a16="http://schemas.microsoft.com/office/drawing/2014/main" id="{6915BBCE-C26C-4BFE-BB9F-402C77C27EA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61993" y="4087912"/>
            <a:ext cx="923875" cy="939668"/>
          </a:xfrm>
          <a:prstGeom prst="rect">
            <a:avLst/>
          </a:prstGeom>
        </p:spPr>
      </p:pic>
      <p:pic>
        <p:nvPicPr>
          <p:cNvPr id="11" name="Grafik 2">
            <a:extLst>
              <a:ext uri="{FF2B5EF4-FFF2-40B4-BE49-F238E27FC236}">
                <a16:creationId xmlns:a16="http://schemas.microsoft.com/office/drawing/2014/main" id="{C6A40AC9-352E-459C-9A20-81809BDDDD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96846" y="5488806"/>
            <a:ext cx="1113388" cy="1026528"/>
          </a:xfrm>
          <a:prstGeom prst="rect">
            <a:avLst/>
          </a:prstGeom>
        </p:spPr>
      </p:pic>
      <p:pic>
        <p:nvPicPr>
          <p:cNvPr id="12" name="Grafik 3">
            <a:extLst>
              <a:ext uri="{FF2B5EF4-FFF2-40B4-BE49-F238E27FC236}">
                <a16:creationId xmlns:a16="http://schemas.microsoft.com/office/drawing/2014/main" id="{DB2C291B-59B7-49DE-A9A0-D9ED706B853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990280" y="6261591"/>
            <a:ext cx="631710" cy="292166"/>
          </a:xfrm>
          <a:prstGeom prst="rect">
            <a:avLst/>
          </a:prstGeom>
        </p:spPr>
      </p:pic>
      <p:pic>
        <p:nvPicPr>
          <p:cNvPr id="14" name="Grafik 1">
            <a:extLst>
              <a:ext uri="{FF2B5EF4-FFF2-40B4-BE49-F238E27FC236}">
                <a16:creationId xmlns:a16="http://schemas.microsoft.com/office/drawing/2014/main" id="{A3B30749-1F74-403C-BE76-C5ADBE9B8B6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98000" y="5838386"/>
            <a:ext cx="505368" cy="489575"/>
          </a:xfrm>
          <a:prstGeom prst="rect">
            <a:avLst/>
          </a:prstGeom>
        </p:spPr>
      </p:pic>
      <p:sp>
        <p:nvSpPr>
          <p:cNvPr id="15" name="Tekstfelt 1">
            <a:extLst>
              <a:ext uri="{FF2B5EF4-FFF2-40B4-BE49-F238E27FC236}">
                <a16:creationId xmlns:a16="http://schemas.microsoft.com/office/drawing/2014/main" id="{8D22B1B6-25C3-4097-A1F3-B8346C927853}"/>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252687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07B6BE4-0359-49C2-BB81-77C57D6EE7CF}"/>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1" y="1967253"/>
            <a:ext cx="10530081" cy="4220248"/>
          </a:xfrm>
        </p:spPr>
        <p:txBody>
          <a:bodyPr>
            <a:noAutofit/>
          </a:bodyPr>
          <a:lstStyle/>
          <a:p>
            <a:pPr>
              <a:buBlip>
                <a:blip r:embed="rId2">
                  <a:extLst>
                    <a:ext uri="{96DAC541-7B7A-43D3-8B79-37D633B846F1}">
                      <asvg:svgBlip xmlns:asvg="http://schemas.microsoft.com/office/drawing/2016/SVG/main" xmlns="" r:embed="rId3"/>
                    </a:ext>
                  </a:extLst>
                </a:blip>
              </a:buBlip>
            </a:pPr>
            <a:r>
              <a:rPr lang="da-DK" sz="1800">
                <a:latin typeface="+mj-lt"/>
              </a:rPr>
              <a:t>Alle frivillige i </a:t>
            </a:r>
            <a:r>
              <a:rPr lang="da-DK" sz="1800" i="1">
                <a:latin typeface="+mj-lt"/>
              </a:rPr>
              <a:t>XX</a:t>
            </a:r>
            <a:r>
              <a:rPr lang="da-DK" sz="1800">
                <a:latin typeface="+mj-lt"/>
              </a:rPr>
              <a:t> er underlagt den generelle tavshedspligt.</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Det betyder, at du ikke må videregive private eller personlige oplysninger om deltagere til uvedkommende, hvor der ikke er et direkte formål med det. </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Personoplysninger kan være: Familieforhold, etnisk oprindelse, seksuelle forhold, privatøkonomiske forhold, sygdom, straf, misbrug, sociale problemer.</a:t>
            </a:r>
          </a:p>
          <a:p>
            <a:pPr>
              <a:buBlip>
                <a:blip r:embed="rId2">
                  <a:extLst>
                    <a:ext uri="{96DAC541-7B7A-43D3-8B79-37D633B846F1}">
                      <asvg:svgBlip xmlns:asvg="http://schemas.microsoft.com/office/drawing/2016/SVG/main" xmlns="" r:embed="rId3"/>
                    </a:ext>
                  </a:extLst>
                </a:blip>
              </a:buBlip>
            </a:pPr>
            <a:endParaRPr lang="da-DK" sz="1800">
              <a:latin typeface="+mj-lt"/>
            </a:endParaRPr>
          </a:p>
          <a:p>
            <a:pPr marL="0" indent="0">
              <a:buNone/>
            </a:pPr>
            <a:r>
              <a:rPr lang="da-DK" sz="1800">
                <a:latin typeface="+mj-lt"/>
              </a:rPr>
              <a:t>Som forening eller organisation kan I udover den generelle tavshedspligt, som alle myndige borgere er underlagt, vælge at underlægge jer en selvpålagt tavshedspligt, hvor I yderligere lader frivillige og ansatte underskrive en erklæring om tavshedspligt.</a:t>
            </a:r>
          </a:p>
          <a:p>
            <a:pPr>
              <a:buBlip>
                <a:blip r:embed="rId2">
                  <a:extLst>
                    <a:ext uri="{96DAC541-7B7A-43D3-8B79-37D633B846F1}">
                      <asvg:svgBlip xmlns:asvg="http://schemas.microsoft.com/office/drawing/2016/SVG/main" xmlns="" r:embed="rId3"/>
                    </a:ext>
                  </a:extLst>
                </a:blip>
              </a:buBlip>
            </a:pPr>
            <a:endParaRPr lang="da-DK" sz="1800">
              <a:latin typeface="+mj-lt"/>
            </a:endParaRPr>
          </a:p>
          <a:p>
            <a:pPr marL="0" indent="0">
              <a:buNone/>
            </a:pPr>
            <a:endParaRPr lang="da-DK" sz="1800">
              <a:highlight>
                <a:srgbClr val="FFFF00"/>
              </a:highlight>
              <a:latin typeface="+mj-lt"/>
            </a:endParaRPr>
          </a:p>
          <a:p>
            <a:pPr marL="0" indent="0">
              <a:buNone/>
            </a:pPr>
            <a:endParaRPr lang="da-DK" sz="1800">
              <a:highlight>
                <a:srgbClr val="FFFF00"/>
              </a:highlight>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85C611D2-0654-4D87-A6FF-E889FAE4DBFD}"/>
              </a:ext>
            </a:extLst>
          </p:cNvPr>
          <p:cNvPicPr>
            <a:picLocks noChangeAspect="1"/>
          </p:cNvPicPr>
          <p:nvPr/>
        </p:nvPicPr>
        <p:blipFill>
          <a:blip r:embed="rId4"/>
          <a:stretch>
            <a:fillRect/>
          </a:stretch>
        </p:blipFill>
        <p:spPr>
          <a:xfrm>
            <a:off x="5244492" y="49610"/>
            <a:ext cx="962025" cy="923925"/>
          </a:xfrm>
          <a:prstGeom prst="rect">
            <a:avLst/>
          </a:prstGeom>
        </p:spPr>
      </p:pic>
      <p:sp>
        <p:nvSpPr>
          <p:cNvPr id="13" name="Titel 1">
            <a:extLst>
              <a:ext uri="{FF2B5EF4-FFF2-40B4-BE49-F238E27FC236}">
                <a16:creationId xmlns:a16="http://schemas.microsoft.com/office/drawing/2014/main" id="{F134ECBF-0ED3-4732-942C-3F17A3B5DD3E}"/>
              </a:ext>
            </a:extLst>
          </p:cNvPr>
          <p:cNvSpPr>
            <a:spLocks noGrp="1"/>
          </p:cNvSpPr>
          <p:nvPr>
            <p:ph type="title"/>
          </p:nvPr>
        </p:nvSpPr>
        <p:spPr>
          <a:xfrm>
            <a:off x="2941702" y="667685"/>
            <a:ext cx="6013454" cy="810093"/>
          </a:xfrm>
        </p:spPr>
        <p:txBody>
          <a:bodyPr>
            <a:normAutofit fontScale="90000"/>
          </a:bodyPr>
          <a:lstStyle/>
          <a:p>
            <a:r>
              <a:rPr lang="da-DK" sz="3000">
                <a:cs typeface="Calibri Light"/>
              </a:rPr>
              <a:t>Praksis for tavshedspligt som frivillig i </a:t>
            </a:r>
            <a:r>
              <a:rPr lang="da-DK" sz="3000" i="1">
                <a:cs typeface="Calibri Light"/>
              </a:rPr>
              <a:t>XX</a:t>
            </a:r>
          </a:p>
        </p:txBody>
      </p:sp>
      <p:sp>
        <p:nvSpPr>
          <p:cNvPr id="10" name="Tekstfelt 1">
            <a:extLst>
              <a:ext uri="{FF2B5EF4-FFF2-40B4-BE49-F238E27FC236}">
                <a16:creationId xmlns:a16="http://schemas.microsoft.com/office/drawing/2014/main" id="{49C411FD-6F6A-4D14-81FB-C2CFAC399A8D}"/>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1605543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07B6BE4-0359-49C2-BB81-77C57D6EE7CF}"/>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85C611D2-0654-4D87-A6FF-E889FAE4DBFD}"/>
              </a:ext>
            </a:extLst>
          </p:cNvPr>
          <p:cNvPicPr>
            <a:picLocks noChangeAspect="1"/>
          </p:cNvPicPr>
          <p:nvPr/>
        </p:nvPicPr>
        <p:blipFill>
          <a:blip r:embed="rId2"/>
          <a:stretch>
            <a:fillRect/>
          </a:stretch>
        </p:blipFill>
        <p:spPr>
          <a:xfrm>
            <a:off x="5244492" y="49610"/>
            <a:ext cx="962025" cy="923925"/>
          </a:xfrm>
          <a:prstGeom prst="rect">
            <a:avLst/>
          </a:prstGeom>
        </p:spPr>
      </p:pic>
      <p:sp>
        <p:nvSpPr>
          <p:cNvPr id="13" name="Titel 1">
            <a:extLst>
              <a:ext uri="{FF2B5EF4-FFF2-40B4-BE49-F238E27FC236}">
                <a16:creationId xmlns:a16="http://schemas.microsoft.com/office/drawing/2014/main" id="{F134ECBF-0ED3-4732-942C-3F17A3B5DD3E}"/>
              </a:ext>
            </a:extLst>
          </p:cNvPr>
          <p:cNvSpPr>
            <a:spLocks noGrp="1"/>
          </p:cNvSpPr>
          <p:nvPr>
            <p:ph type="title"/>
          </p:nvPr>
        </p:nvSpPr>
        <p:spPr>
          <a:xfrm>
            <a:off x="3180238" y="667685"/>
            <a:ext cx="6013454" cy="810093"/>
          </a:xfrm>
        </p:spPr>
        <p:txBody>
          <a:bodyPr>
            <a:normAutofit/>
          </a:bodyPr>
          <a:lstStyle/>
          <a:p>
            <a:r>
              <a:rPr lang="da-DK" sz="3000">
                <a:cs typeface="Calibri Light"/>
              </a:rPr>
              <a:t>Tavshedspligten ophører ved…</a:t>
            </a:r>
            <a:endParaRPr lang="da-DK" sz="3000" i="1">
              <a:cs typeface="Calibri Light"/>
            </a:endParaRPr>
          </a:p>
        </p:txBody>
      </p:sp>
      <p:sp>
        <p:nvSpPr>
          <p:cNvPr id="8" name="Rektangel 7">
            <a:extLst>
              <a:ext uri="{FF2B5EF4-FFF2-40B4-BE49-F238E27FC236}">
                <a16:creationId xmlns:a16="http://schemas.microsoft.com/office/drawing/2014/main" id="{C700BBDD-E386-48B0-ADA2-D33BA2728425}"/>
              </a:ext>
            </a:extLst>
          </p:cNvPr>
          <p:cNvSpPr/>
          <p:nvPr/>
        </p:nvSpPr>
        <p:spPr>
          <a:xfrm>
            <a:off x="2095862" y="1983002"/>
            <a:ext cx="3723558" cy="1773898"/>
          </a:xfrm>
          <a:prstGeom prst="rect">
            <a:avLst/>
          </a:prstGeom>
          <a:solidFill>
            <a:srgbClr val="D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kstfelt 24">
            <a:extLst>
              <a:ext uri="{FF2B5EF4-FFF2-40B4-BE49-F238E27FC236}">
                <a16:creationId xmlns:a16="http://schemas.microsoft.com/office/drawing/2014/main" id="{A330C10E-1405-4767-B4B9-C03C93154573}"/>
              </a:ext>
            </a:extLst>
          </p:cNvPr>
          <p:cNvSpPr txBox="1"/>
          <p:nvPr/>
        </p:nvSpPr>
        <p:spPr>
          <a:xfrm>
            <a:off x="2254495" y="2154380"/>
            <a:ext cx="2704921" cy="877163"/>
          </a:xfrm>
          <a:prstGeom prst="rect">
            <a:avLst/>
          </a:prstGeom>
          <a:noFill/>
        </p:spPr>
        <p:txBody>
          <a:bodyPr wrap="square" rtlCol="0">
            <a:spAutoFit/>
          </a:bodyPr>
          <a:lstStyle/>
          <a:p>
            <a:r>
              <a:rPr lang="da-DK" sz="1700" b="1">
                <a:latin typeface="+mj-lt"/>
              </a:rPr>
              <a:t>Sparring</a:t>
            </a:r>
          </a:p>
          <a:p>
            <a:r>
              <a:rPr lang="da-DK" sz="1700" i="1">
                <a:solidFill>
                  <a:srgbClr val="FF0000"/>
                </a:solidFill>
                <a:latin typeface="+mj-lt"/>
              </a:rPr>
              <a:t>Uddyb med jeres praksis for sparring.</a:t>
            </a:r>
          </a:p>
        </p:txBody>
      </p:sp>
      <p:sp>
        <p:nvSpPr>
          <p:cNvPr id="29" name="Rektangel 28">
            <a:extLst>
              <a:ext uri="{FF2B5EF4-FFF2-40B4-BE49-F238E27FC236}">
                <a16:creationId xmlns:a16="http://schemas.microsoft.com/office/drawing/2014/main" id="{AAD96A81-1A02-4B86-84AA-0DDFF06B9152}"/>
              </a:ext>
            </a:extLst>
          </p:cNvPr>
          <p:cNvSpPr/>
          <p:nvPr/>
        </p:nvSpPr>
        <p:spPr>
          <a:xfrm>
            <a:off x="2095862" y="4097218"/>
            <a:ext cx="3723557" cy="1773898"/>
          </a:xfrm>
          <a:prstGeom prst="rect">
            <a:avLst/>
          </a:prstGeom>
          <a:solidFill>
            <a:srgbClr val="D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extLst>
              <a:ext uri="{FF2B5EF4-FFF2-40B4-BE49-F238E27FC236}">
                <a16:creationId xmlns:a16="http://schemas.microsoft.com/office/drawing/2014/main" id="{09D9804D-119F-487C-AAB6-7FD1819A573B}"/>
              </a:ext>
            </a:extLst>
          </p:cNvPr>
          <p:cNvSpPr/>
          <p:nvPr/>
        </p:nvSpPr>
        <p:spPr>
          <a:xfrm>
            <a:off x="6164594" y="1983002"/>
            <a:ext cx="3723558" cy="1773898"/>
          </a:xfrm>
          <a:prstGeom prst="rect">
            <a:avLst/>
          </a:prstGeom>
          <a:solidFill>
            <a:srgbClr val="D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33">
            <a:extLst>
              <a:ext uri="{FF2B5EF4-FFF2-40B4-BE49-F238E27FC236}">
                <a16:creationId xmlns:a16="http://schemas.microsoft.com/office/drawing/2014/main" id="{ECD0E472-C1D0-4BE0-BC68-B56DADD6D976}"/>
              </a:ext>
            </a:extLst>
          </p:cNvPr>
          <p:cNvSpPr/>
          <p:nvPr/>
        </p:nvSpPr>
        <p:spPr>
          <a:xfrm>
            <a:off x="6169654" y="4097218"/>
            <a:ext cx="3718498" cy="1773898"/>
          </a:xfrm>
          <a:prstGeom prst="rect">
            <a:avLst/>
          </a:prstGeom>
          <a:solidFill>
            <a:srgbClr val="D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0FCBC3AF-7D08-4C4A-9599-6827F1FA8D54}"/>
              </a:ext>
            </a:extLst>
          </p:cNvPr>
          <p:cNvSpPr txBox="1"/>
          <p:nvPr/>
        </p:nvSpPr>
        <p:spPr>
          <a:xfrm>
            <a:off x="2257766" y="4311819"/>
            <a:ext cx="3394528" cy="1400383"/>
          </a:xfrm>
          <a:prstGeom prst="rect">
            <a:avLst/>
          </a:prstGeom>
          <a:noFill/>
        </p:spPr>
        <p:txBody>
          <a:bodyPr wrap="square" rtlCol="0">
            <a:spAutoFit/>
          </a:bodyPr>
          <a:lstStyle/>
          <a:p>
            <a:r>
              <a:rPr lang="da-DK" sz="1700" b="1">
                <a:latin typeface="+mj-lt"/>
              </a:rPr>
              <a:t>Samtykke</a:t>
            </a:r>
          </a:p>
          <a:p>
            <a:r>
              <a:rPr lang="da-DK" sz="1700" i="1">
                <a:latin typeface="+mj-lt"/>
              </a:rPr>
              <a:t>Tavshedspligten ophører også, hvis du får samtykke til at dele personoplysninger fra den person det omhandler. </a:t>
            </a:r>
          </a:p>
        </p:txBody>
      </p:sp>
      <p:sp>
        <p:nvSpPr>
          <p:cNvPr id="27" name="Tekstfelt 26">
            <a:extLst>
              <a:ext uri="{FF2B5EF4-FFF2-40B4-BE49-F238E27FC236}">
                <a16:creationId xmlns:a16="http://schemas.microsoft.com/office/drawing/2014/main" id="{87DF83E3-7776-4661-B281-A09664187358}"/>
              </a:ext>
            </a:extLst>
          </p:cNvPr>
          <p:cNvSpPr txBox="1"/>
          <p:nvPr/>
        </p:nvSpPr>
        <p:spPr>
          <a:xfrm>
            <a:off x="6314585" y="2145463"/>
            <a:ext cx="3583506" cy="1400383"/>
          </a:xfrm>
          <a:prstGeom prst="rect">
            <a:avLst/>
          </a:prstGeom>
          <a:noFill/>
        </p:spPr>
        <p:txBody>
          <a:bodyPr wrap="square" rtlCol="0">
            <a:spAutoFit/>
          </a:bodyPr>
          <a:lstStyle/>
          <a:p>
            <a:r>
              <a:rPr lang="da-DK" sz="1700" b="1">
                <a:latin typeface="+mj-lt"/>
              </a:rPr>
              <a:t>Afværgepligt</a:t>
            </a:r>
          </a:p>
          <a:p>
            <a:r>
              <a:rPr lang="da-DK" sz="1700" i="1">
                <a:latin typeface="+mj-lt"/>
              </a:rPr>
              <a:t>Tavshedspligten ophører endvidere, hvis du får oplysninger, som kan være med til at forhindre en alvorlig forbrydelse.</a:t>
            </a:r>
          </a:p>
        </p:txBody>
      </p:sp>
      <p:sp>
        <p:nvSpPr>
          <p:cNvPr id="28" name="Tekstfelt 27">
            <a:extLst>
              <a:ext uri="{FF2B5EF4-FFF2-40B4-BE49-F238E27FC236}">
                <a16:creationId xmlns:a16="http://schemas.microsoft.com/office/drawing/2014/main" id="{F1F2A6A6-F318-45DC-8219-E3EC5627CBBC}"/>
              </a:ext>
            </a:extLst>
          </p:cNvPr>
          <p:cNvSpPr txBox="1"/>
          <p:nvPr/>
        </p:nvSpPr>
        <p:spPr>
          <a:xfrm>
            <a:off x="6339143" y="4245503"/>
            <a:ext cx="3239468" cy="1400383"/>
          </a:xfrm>
          <a:prstGeom prst="rect">
            <a:avLst/>
          </a:prstGeom>
          <a:noFill/>
        </p:spPr>
        <p:txBody>
          <a:bodyPr wrap="square" rtlCol="0">
            <a:spAutoFit/>
          </a:bodyPr>
          <a:lstStyle/>
          <a:p>
            <a:r>
              <a:rPr lang="da-DK" sz="1700" b="1">
                <a:latin typeface="+mj-lt"/>
              </a:rPr>
              <a:t>Underretningspligt</a:t>
            </a:r>
          </a:p>
          <a:p>
            <a:r>
              <a:rPr lang="da-DK" sz="1700" i="1">
                <a:solidFill>
                  <a:srgbClr val="FF0000"/>
                </a:solidFill>
                <a:latin typeface="+mj-lt"/>
              </a:rPr>
              <a:t>Uddyb med jeres aktuelle udarbejdede praksis og rapporteringsprocedure for underretninger.</a:t>
            </a:r>
          </a:p>
        </p:txBody>
      </p:sp>
      <p:sp>
        <p:nvSpPr>
          <p:cNvPr id="17" name="Tekstfelt 1">
            <a:extLst>
              <a:ext uri="{FF2B5EF4-FFF2-40B4-BE49-F238E27FC236}">
                <a16:creationId xmlns:a16="http://schemas.microsoft.com/office/drawing/2014/main" id="{24B3B415-405B-4651-8CC7-2497D681700B}"/>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977993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346933" y="670500"/>
            <a:ext cx="5184551" cy="810093"/>
          </a:xfrm>
        </p:spPr>
        <p:txBody>
          <a:bodyPr>
            <a:noAutofit/>
          </a:bodyPr>
          <a:lstStyle/>
          <a:p>
            <a:r>
              <a:rPr lang="da-DK" sz="2800"/>
              <a:t>Bekymringer og underretninger</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5388238" cy="4220248"/>
          </a:xfrm>
        </p:spPr>
        <p:txBody>
          <a:bodyPr>
            <a:normAutofit/>
          </a:bodyPr>
          <a:lstStyle/>
          <a:p>
            <a:pPr>
              <a:buBlip>
                <a:blip r:embed="rId2">
                  <a:extLst>
                    <a:ext uri="{96DAC541-7B7A-43D3-8B79-37D633B846F1}">
                      <asvg:svgBlip xmlns:asvg="http://schemas.microsoft.com/office/drawing/2016/SVG/main" xmlns="" r:embed="rId3"/>
                    </a:ext>
                  </a:extLst>
                </a:blip>
              </a:buBlip>
            </a:pPr>
            <a:r>
              <a:rPr lang="da-DK" sz="1800">
                <a:latin typeface="+mj-lt"/>
              </a:rPr>
              <a:t>Formålet med at skrive en underretning til kommunen er en hjælp til at sikre barnets eller </a:t>
            </a:r>
            <a:br>
              <a:rPr lang="da-DK" sz="1800">
                <a:latin typeface="+mj-lt"/>
              </a:rPr>
            </a:br>
            <a:r>
              <a:rPr lang="da-DK" sz="1800">
                <a:latin typeface="+mj-lt"/>
              </a:rPr>
              <a:t>den unges trivsel.</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Det er vigtigt, at du kender til underretningspligten jf. (alm eller skærpet).</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Praksis for underretningspligten i vores organisation er… </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Husk forskellen på underretninger om mistrivsel og vold/overgreb.</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4"/>
          <a:stretch>
            <a:fillRect/>
          </a:stretch>
        </p:blipFill>
        <p:spPr>
          <a:xfrm>
            <a:off x="5244492" y="49610"/>
            <a:ext cx="962025" cy="923925"/>
          </a:xfrm>
          <a:prstGeom prst="rect">
            <a:avLst/>
          </a:prstGeom>
        </p:spPr>
      </p:pic>
      <p:pic>
        <p:nvPicPr>
          <p:cNvPr id="18" name="Billede 17" descr="Et billede, der indeholder vindue, person, indendørs&#10;&#10;Automatisk genereret beskrivelse">
            <a:extLst>
              <a:ext uri="{FF2B5EF4-FFF2-40B4-BE49-F238E27FC236}">
                <a16:creationId xmlns:a16="http://schemas.microsoft.com/office/drawing/2014/main" id="{89F5926D-9DBB-4752-95EE-0EAE2718D2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r="22821"/>
          <a:stretch/>
        </p:blipFill>
        <p:spPr>
          <a:xfrm flipH="1">
            <a:off x="6838122" y="2114650"/>
            <a:ext cx="4321438" cy="3732872"/>
          </a:xfrm>
          <a:prstGeom prst="rect">
            <a:avLst/>
          </a:prstGeom>
        </p:spPr>
      </p:pic>
      <p:sp>
        <p:nvSpPr>
          <p:cNvPr id="11" name="Tekstfelt 1">
            <a:extLst>
              <a:ext uri="{FF2B5EF4-FFF2-40B4-BE49-F238E27FC236}">
                <a16:creationId xmlns:a16="http://schemas.microsoft.com/office/drawing/2014/main" id="{692CFDAD-F3B0-4083-926F-E04D8F9D6B5D}"/>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46514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2462347" y="670500"/>
            <a:ext cx="8957710" cy="810093"/>
          </a:xfrm>
        </p:spPr>
        <p:txBody>
          <a:bodyPr>
            <a:noAutofit/>
          </a:bodyPr>
          <a:lstStyle/>
          <a:p>
            <a:r>
              <a:rPr lang="da-DK" sz="2200"/>
              <a:t>Refleksionsøvelse – hvordan har jeg det med underretninger?</a:t>
            </a:r>
            <a:endParaRPr lang="da-DK" sz="22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10430690" cy="4220248"/>
          </a:xfrm>
        </p:spPr>
        <p:txBody>
          <a:bodyPr vert="horz" lIns="91440" tIns="45720" rIns="91440" bIns="45720" rtlCol="0" anchor="t">
            <a:normAutofit fontScale="92500" lnSpcReduction="20000"/>
          </a:bodyPr>
          <a:lstStyle/>
          <a:p>
            <a:pPr marL="0" indent="0">
              <a:buNone/>
            </a:pPr>
            <a:r>
              <a:rPr lang="da-DK" sz="1800" i="0">
                <a:latin typeface="+mj-lt"/>
              </a:rPr>
              <a:t>Formålet med denne lille refleksionsøvelse er at få italesat nogle af de barrierer der kan være ved at skrive en underretning. T</a:t>
            </a:r>
            <a:r>
              <a:rPr lang="da-DK" sz="1800">
                <a:latin typeface="+mj-lt"/>
              </a:rPr>
              <a:t>ænk over det 2 min. og snak evt. med sidemand.</a:t>
            </a:r>
          </a:p>
          <a:p>
            <a:pPr marL="0" indent="0">
              <a:buNone/>
            </a:pPr>
            <a:r>
              <a:rPr lang="da-DK" sz="1800" i="0">
                <a:latin typeface="+mj-lt"/>
              </a:rPr>
              <a:t/>
            </a:r>
            <a:br>
              <a:rPr lang="da-DK" sz="1800" i="0">
                <a:latin typeface="+mj-lt"/>
              </a:rPr>
            </a:br>
            <a:r>
              <a:rPr lang="da-DK" sz="1800" i="0">
                <a:latin typeface="+mj-lt"/>
              </a:rPr>
              <a:t>Det kan fx være:</a:t>
            </a:r>
            <a:br>
              <a:rPr lang="da-DK" sz="1800" i="0">
                <a:latin typeface="+mj-lt"/>
              </a:rPr>
            </a:br>
            <a:endParaRPr lang="da-DK" sz="1800" i="0">
              <a:latin typeface="+mj-lt"/>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Tvivl omkring egen dømmekraft/mavefornemmelse</a:t>
            </a:r>
            <a:endParaRPr lang="da-DK" sz="1800" i="0">
              <a:solidFill>
                <a:srgbClr val="000000"/>
              </a:solidFill>
              <a:effectLst/>
              <a:latin typeface="+mj-lt"/>
              <a:ea typeface="Calibri" panose="020F0502020204030204" pitchFamily="34" charset="0"/>
              <a:cs typeface="Times New Roman"/>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Bekymret for egne følelser/barnets følelser</a:t>
            </a:r>
            <a:endParaRPr lang="da-DK" sz="1800" i="0">
              <a:solidFill>
                <a:srgbClr val="000000"/>
              </a:solidFill>
              <a:effectLst/>
              <a:latin typeface="+mj-lt"/>
              <a:ea typeface="Calibri" panose="020F0502020204030204" pitchFamily="34" charset="0"/>
              <a:cs typeface="Times New Roman"/>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Konsekvenser ved en underretning</a:t>
            </a:r>
            <a:endParaRPr lang="da-DK" sz="1800" i="0">
              <a:solidFill>
                <a:srgbClr val="000000"/>
              </a:solidFill>
              <a:effectLst/>
              <a:latin typeface="+mj-lt"/>
              <a:ea typeface="Calibri" panose="020F0502020204030204" pitchFamily="34" charset="0"/>
              <a:cs typeface="Times New Roman"/>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Fremtidigt skole/hjem samarbejde</a:t>
            </a:r>
            <a:endParaRPr lang="da-DK" sz="1800" i="0">
              <a:solidFill>
                <a:srgbClr val="000000"/>
              </a:solidFill>
              <a:effectLst/>
              <a:latin typeface="+mj-lt"/>
              <a:ea typeface="Calibri" panose="020F0502020204030204" pitchFamily="34" charset="0"/>
              <a:cs typeface="Times New Roman"/>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Berøringsangst</a:t>
            </a:r>
            <a:endParaRPr lang="da-DK" sz="1800" i="0">
              <a:solidFill>
                <a:srgbClr val="000000"/>
              </a:solidFill>
              <a:effectLst/>
              <a:latin typeface="+mj-lt"/>
              <a:ea typeface="Calibri" panose="020F0502020204030204" pitchFamily="34" charset="0"/>
              <a:cs typeface="Times New Roman"/>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Bias</a:t>
            </a:r>
            <a:endParaRPr lang="da-DK" sz="1800" i="0">
              <a:solidFill>
                <a:srgbClr val="000000"/>
              </a:solidFill>
              <a:effectLst/>
              <a:latin typeface="+mj-lt"/>
              <a:ea typeface="Calibri" panose="020F0502020204030204" pitchFamily="34" charset="0"/>
              <a:cs typeface="Times New Roman"/>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Modstand/uenighed fra ledelse/kollegaer</a:t>
            </a:r>
          </a:p>
          <a:p>
            <a:pPr>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Ikke at føle sig tilstrækkelig fagligt </a:t>
            </a:r>
            <a:r>
              <a:rPr lang="da-DK" sz="1800">
                <a:solidFill>
                  <a:srgbClr val="000000"/>
                </a:solidFill>
                <a:latin typeface="+mj-lt"/>
                <a:ea typeface="Times New Roman" panose="02020603050405020304" pitchFamily="18" charset="0"/>
                <a:cs typeface="Times New Roman"/>
              </a:rPr>
              <a:t>klædt på</a:t>
            </a:r>
            <a:r>
              <a:rPr lang="da-DK" sz="1800" i="0">
                <a:solidFill>
                  <a:srgbClr val="000000"/>
                </a:solidFill>
                <a:effectLst/>
                <a:latin typeface="+mj-lt"/>
                <a:ea typeface="Times New Roman" panose="02020603050405020304" pitchFamily="18" charset="0"/>
                <a:cs typeface="Times New Roman"/>
              </a:rPr>
              <a:t> til at underrette</a:t>
            </a:r>
            <a:endParaRPr lang="da-DK" sz="1800" i="0">
              <a:solidFill>
                <a:srgbClr val="000000"/>
              </a:solidFill>
              <a:effectLst/>
              <a:latin typeface="+mj-lt"/>
              <a:ea typeface="Calibri" panose="020F0502020204030204" pitchFamily="34" charset="0"/>
              <a:cs typeface="Times New Roman"/>
            </a:endParaRPr>
          </a:p>
          <a:p>
            <a:pPr lvl="0">
              <a:buBlip>
                <a:blip r:embed="rId2">
                  <a:extLst>
                    <a:ext uri="{96DAC541-7B7A-43D3-8B79-37D633B846F1}">
                      <asvg:svgBlip xmlns:asvg="http://schemas.microsoft.com/office/drawing/2016/SVG/main" xmlns="" r:embed="rId3"/>
                    </a:ext>
                  </a:extLst>
                </a:blip>
              </a:buBlip>
              <a:tabLst>
                <a:tab pos="457200" algn="l"/>
              </a:tabLst>
            </a:pPr>
            <a:r>
              <a:rPr lang="da-DK" sz="1800" i="0">
                <a:solidFill>
                  <a:srgbClr val="000000"/>
                </a:solidFill>
                <a:effectLst/>
                <a:latin typeface="+mj-lt"/>
                <a:ea typeface="Times New Roman" panose="02020603050405020304" pitchFamily="18" charset="0"/>
                <a:cs typeface="Times New Roman"/>
              </a:rPr>
              <a:t>Andet</a:t>
            </a:r>
            <a:endParaRPr lang="da-DK" sz="1800" i="0">
              <a:solidFill>
                <a:srgbClr val="000000"/>
              </a:solidFill>
              <a:effectLst/>
              <a:latin typeface="+mj-lt"/>
              <a:ea typeface="Calibri" panose="020F0502020204030204" pitchFamily="34" charset="0"/>
              <a:cs typeface="Times New Roman"/>
            </a:endParaRPr>
          </a:p>
          <a:p>
            <a:pPr>
              <a:buBlip>
                <a:blip r:embed="rId2">
                  <a:extLst>
                    <a:ext uri="{96DAC541-7B7A-43D3-8B79-37D633B846F1}">
                      <asvg:svgBlip xmlns:asvg="http://schemas.microsoft.com/office/drawing/2016/SVG/main" xmlns="" r:embed="rId3"/>
                    </a:ext>
                  </a:extLst>
                </a:blip>
              </a:buBlip>
            </a:pPr>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4"/>
          <a:stretch>
            <a:fillRect/>
          </a:stretch>
        </p:blipFill>
        <p:spPr>
          <a:xfrm>
            <a:off x="5244492" y="49610"/>
            <a:ext cx="962025" cy="923925"/>
          </a:xfrm>
          <a:prstGeom prst="rect">
            <a:avLst/>
          </a:prstGeom>
        </p:spPr>
      </p:pic>
      <p:pic>
        <p:nvPicPr>
          <p:cNvPr id="10" name="Grafik 1">
            <a:extLst>
              <a:ext uri="{FF2B5EF4-FFF2-40B4-BE49-F238E27FC236}">
                <a16:creationId xmlns:a16="http://schemas.microsoft.com/office/drawing/2014/main" id="{1A9604C4-34C2-47EE-A296-EDD45E937D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61993" y="4087912"/>
            <a:ext cx="923875" cy="939668"/>
          </a:xfrm>
          <a:prstGeom prst="rect">
            <a:avLst/>
          </a:prstGeom>
        </p:spPr>
      </p:pic>
      <p:pic>
        <p:nvPicPr>
          <p:cNvPr id="11" name="Grafik 2">
            <a:extLst>
              <a:ext uri="{FF2B5EF4-FFF2-40B4-BE49-F238E27FC236}">
                <a16:creationId xmlns:a16="http://schemas.microsoft.com/office/drawing/2014/main" id="{4ABBCAA7-B8D5-4EA6-BB19-9FDE3D48ABA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96846" y="5488806"/>
            <a:ext cx="1113388" cy="1026528"/>
          </a:xfrm>
          <a:prstGeom prst="rect">
            <a:avLst/>
          </a:prstGeom>
        </p:spPr>
      </p:pic>
      <p:pic>
        <p:nvPicPr>
          <p:cNvPr id="12" name="Grafik 3">
            <a:extLst>
              <a:ext uri="{FF2B5EF4-FFF2-40B4-BE49-F238E27FC236}">
                <a16:creationId xmlns:a16="http://schemas.microsoft.com/office/drawing/2014/main" id="{2663B768-4486-4EA0-95A6-FB56EBAE38E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990280" y="6261591"/>
            <a:ext cx="631710" cy="292166"/>
          </a:xfrm>
          <a:prstGeom prst="rect">
            <a:avLst/>
          </a:prstGeom>
        </p:spPr>
      </p:pic>
      <p:pic>
        <p:nvPicPr>
          <p:cNvPr id="13" name="Grafik 1">
            <a:extLst>
              <a:ext uri="{FF2B5EF4-FFF2-40B4-BE49-F238E27FC236}">
                <a16:creationId xmlns:a16="http://schemas.microsoft.com/office/drawing/2014/main" id="{C1C983B6-996D-47AF-8167-872DF60879B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98000" y="5838386"/>
            <a:ext cx="505368" cy="489575"/>
          </a:xfrm>
          <a:prstGeom prst="rect">
            <a:avLst/>
          </a:prstGeom>
        </p:spPr>
      </p:pic>
      <p:sp>
        <p:nvSpPr>
          <p:cNvPr id="14" name="Tekstfelt 1">
            <a:extLst>
              <a:ext uri="{FF2B5EF4-FFF2-40B4-BE49-F238E27FC236}">
                <a16:creationId xmlns:a16="http://schemas.microsoft.com/office/drawing/2014/main" id="{D02AC8AA-27BB-4F1B-8A63-F5B60131202F}"/>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213627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489928" y="680439"/>
            <a:ext cx="4176088" cy="810093"/>
          </a:xfrm>
        </p:spPr>
        <p:txBody>
          <a:bodyPr>
            <a:noAutofit/>
          </a:bodyPr>
          <a:lstStyle/>
          <a:p>
            <a:r>
              <a:rPr lang="da-DK" sz="2800"/>
              <a:t>Tegn på behov for hjælp</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1" y="1967253"/>
            <a:ext cx="10579778" cy="4220248"/>
          </a:xfrm>
        </p:spPr>
        <p:txBody>
          <a:bodyPr>
            <a:normAutofit/>
          </a:bodyPr>
          <a:lstStyle/>
          <a:p>
            <a:pPr marL="0" indent="0">
              <a:buNone/>
            </a:pPr>
            <a:r>
              <a:rPr lang="da-DK" sz="1800">
                <a:latin typeface="+mj-lt"/>
              </a:rPr>
              <a:t>Som frivillig på lejr med XX, skal du være særligt opmærksom på:</a:t>
            </a:r>
            <a:br>
              <a:rPr lang="da-DK" sz="1800">
                <a:latin typeface="+mj-lt"/>
              </a:rPr>
            </a:br>
            <a:endParaRPr lang="da-DK" sz="1800">
              <a:latin typeface="+mj-lt"/>
            </a:endParaRPr>
          </a:p>
          <a:p>
            <a:pPr>
              <a:buBlip>
                <a:blip r:embed="rId2">
                  <a:extLst>
                    <a:ext uri="{96DAC541-7B7A-43D3-8B79-37D633B846F1}">
                      <asvg:svgBlip xmlns:asvg="http://schemas.microsoft.com/office/drawing/2016/SVG/main" xmlns="" r:embed="rId3"/>
                    </a:ext>
                  </a:extLst>
                </a:blip>
              </a:buBlip>
            </a:pPr>
            <a:r>
              <a:rPr lang="da-DK" sz="1800">
                <a:latin typeface="+mj-lt"/>
              </a:rPr>
              <a:t> </a:t>
            </a:r>
            <a:r>
              <a:rPr lang="da-DK" sz="1800" i="1">
                <a:latin typeface="+mj-lt"/>
              </a:rPr>
              <a:t>…indsæt relevante tegn på behov for hjælp i forhold </a:t>
            </a:r>
            <a:br>
              <a:rPr lang="da-DK" sz="1800" i="1">
                <a:latin typeface="+mj-lt"/>
              </a:rPr>
            </a:br>
            <a:r>
              <a:rPr lang="da-DK" sz="1800" i="1">
                <a:latin typeface="+mj-lt"/>
              </a:rPr>
              <a:t>til lejrens målgruppe.</a:t>
            </a:r>
          </a:p>
          <a:p>
            <a:pPr>
              <a:buBlip>
                <a:blip r:embed="rId2">
                  <a:extLst>
                    <a:ext uri="{96DAC541-7B7A-43D3-8B79-37D633B846F1}">
                      <asvg:svgBlip xmlns:asvg="http://schemas.microsoft.com/office/drawing/2016/SVG/main" xmlns="" r:embed="rId3"/>
                    </a:ext>
                  </a:extLst>
                </a:blip>
              </a:buBlip>
            </a:pPr>
            <a:r>
              <a:rPr lang="da-DK" sz="1800" i="1">
                <a:latin typeface="+mj-lt"/>
              </a:rPr>
              <a:t>…</a:t>
            </a:r>
          </a:p>
          <a:p>
            <a:pPr>
              <a:buBlip>
                <a:blip r:embed="rId2">
                  <a:extLst>
                    <a:ext uri="{96DAC541-7B7A-43D3-8B79-37D633B846F1}">
                      <asvg:svgBlip xmlns:asvg="http://schemas.microsoft.com/office/drawing/2016/SVG/main" xmlns="" r:embed="rId3"/>
                    </a:ext>
                  </a:extLst>
                </a:blip>
              </a:buBlip>
            </a:pPr>
            <a:r>
              <a:rPr lang="da-DK" sz="1800" i="1">
                <a:latin typeface="+mj-lt"/>
              </a:rPr>
              <a:t>…</a:t>
            </a:r>
          </a:p>
          <a:p>
            <a:pPr>
              <a:buBlip>
                <a:blip r:embed="rId2">
                  <a:extLst>
                    <a:ext uri="{96DAC541-7B7A-43D3-8B79-37D633B846F1}">
                      <asvg:svgBlip xmlns:asvg="http://schemas.microsoft.com/office/drawing/2016/SVG/main" xmlns="" r:embed="rId3"/>
                    </a:ext>
                  </a:extLst>
                </a:blip>
              </a:buBlip>
            </a:pPr>
            <a:r>
              <a:rPr lang="da-DK" sz="1800" i="1">
                <a:latin typeface="+mj-lt"/>
              </a:rPr>
              <a:t>…</a:t>
            </a:r>
          </a:p>
          <a:p>
            <a:pPr>
              <a:buBlip>
                <a:blip r:embed="rId2">
                  <a:extLst>
                    <a:ext uri="{96DAC541-7B7A-43D3-8B79-37D633B846F1}">
                      <asvg:svgBlip xmlns:asvg="http://schemas.microsoft.com/office/drawing/2016/SVG/main" xmlns="" r:embed="rId3"/>
                    </a:ext>
                  </a:extLst>
                </a:blip>
              </a:buBlip>
            </a:pPr>
            <a:r>
              <a:rPr lang="da-DK" sz="1800" i="1">
                <a:latin typeface="+mj-lt"/>
              </a:rPr>
              <a:t>…</a:t>
            </a:r>
          </a:p>
          <a:p>
            <a:pPr>
              <a:buBlip>
                <a:blip r:embed="rId2">
                  <a:extLst>
                    <a:ext uri="{96DAC541-7B7A-43D3-8B79-37D633B846F1}">
                      <asvg:svgBlip xmlns:asvg="http://schemas.microsoft.com/office/drawing/2016/SVG/main" xmlns="" r:embed="rId3"/>
                    </a:ext>
                  </a:extLst>
                </a:blip>
              </a:buBlip>
            </a:pPr>
            <a:r>
              <a:rPr lang="da-DK" sz="1800" i="1">
                <a:latin typeface="+mj-lt"/>
              </a:rPr>
              <a:t>…</a:t>
            </a:r>
            <a:br>
              <a:rPr lang="da-DK" sz="1800" i="1">
                <a:latin typeface="+mj-lt"/>
              </a:rPr>
            </a:br>
            <a:endParaRPr lang="da-DK" sz="1800" i="1">
              <a:latin typeface="+mj-lt"/>
            </a:endParaRPr>
          </a:p>
          <a:p>
            <a:pPr marL="0" indent="0">
              <a:buNone/>
            </a:pPr>
            <a:r>
              <a:rPr lang="da-DK" sz="1800">
                <a:latin typeface="+mj-lt"/>
              </a:rPr>
              <a:t>Det er vigtigt, at du bruger din mavefornemmelse for at vurdere, om et barn kan have behov for mere hjælp. </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4"/>
          <a:stretch>
            <a:fillRect/>
          </a:stretch>
        </p:blipFill>
        <p:spPr>
          <a:xfrm>
            <a:off x="5244492" y="49610"/>
            <a:ext cx="962025" cy="923925"/>
          </a:xfrm>
          <a:prstGeom prst="rect">
            <a:avLst/>
          </a:prstGeom>
        </p:spPr>
      </p:pic>
      <p:sp>
        <p:nvSpPr>
          <p:cNvPr id="10" name="Tekstfelt 1">
            <a:extLst>
              <a:ext uri="{FF2B5EF4-FFF2-40B4-BE49-F238E27FC236}">
                <a16:creationId xmlns:a16="http://schemas.microsoft.com/office/drawing/2014/main" id="{BA4E5EE0-617E-42A4-B54C-B0D05619F5F0}"/>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2669820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983033" y="680439"/>
            <a:ext cx="4176088" cy="810093"/>
          </a:xfrm>
        </p:spPr>
        <p:txBody>
          <a:bodyPr>
            <a:noAutofit/>
          </a:bodyPr>
          <a:lstStyle/>
          <a:p>
            <a:r>
              <a:rPr lang="da-DK" sz="2800"/>
              <a:t>Når et barn betror sig</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1" y="1967253"/>
            <a:ext cx="6504735" cy="4220248"/>
          </a:xfrm>
        </p:spPr>
        <p:txBody>
          <a:bodyPr>
            <a:normAutofit/>
          </a:bodyPr>
          <a:lstStyle/>
          <a:p>
            <a:pPr marL="0" indent="0">
              <a:buNone/>
            </a:pPr>
            <a:r>
              <a:rPr lang="da-DK" sz="1800" kern="1200">
                <a:solidFill>
                  <a:schemeClr val="tx1"/>
                </a:solidFill>
                <a:latin typeface="+mj-lt"/>
                <a:ea typeface="+mj-ea"/>
                <a:cs typeface="+mj-cs"/>
              </a:rPr>
              <a:t>Det kan på en lejr ske, at et barn betror sig med noget, som barnet ikke ønsker skal siges videre. Her er nogle gode råd til, hvordan du kan håndtere dette som frivillig.</a:t>
            </a:r>
            <a:br>
              <a:rPr lang="da-DK" sz="1800" kern="1200">
                <a:solidFill>
                  <a:schemeClr val="tx1"/>
                </a:solidFill>
                <a:latin typeface="+mj-lt"/>
                <a:ea typeface="+mj-ea"/>
                <a:cs typeface="+mj-cs"/>
              </a:rPr>
            </a:br>
            <a:endParaRPr lang="da-DK" sz="1800" kern="1200">
              <a:solidFill>
                <a:schemeClr val="tx1"/>
              </a:solidFill>
              <a:latin typeface="+mj-lt"/>
              <a:ea typeface="+mj-ea"/>
              <a:cs typeface="+mj-cs"/>
            </a:endParaRPr>
          </a:p>
          <a:p>
            <a:pPr>
              <a:buBlip>
                <a:blip r:embed="rId2">
                  <a:extLst>
                    <a:ext uri="{96DAC541-7B7A-43D3-8B79-37D633B846F1}">
                      <asvg:svgBlip xmlns:asvg="http://schemas.microsoft.com/office/drawing/2016/SVG/main" xmlns="" r:embed="rId3"/>
                    </a:ext>
                  </a:extLst>
                </a:blip>
              </a:buBlip>
            </a:pPr>
            <a:r>
              <a:rPr lang="da-DK" sz="1800" kern="1200">
                <a:solidFill>
                  <a:schemeClr val="tx1"/>
                </a:solidFill>
                <a:latin typeface="+mj-lt"/>
                <a:ea typeface="+mj-ea"/>
                <a:cs typeface="+mj-cs"/>
              </a:rPr>
              <a:t>”Du må love mig ikke at sige det videre!”</a:t>
            </a:r>
          </a:p>
          <a:p>
            <a:pPr>
              <a:buBlip>
                <a:blip r:embed="rId2">
                  <a:extLst>
                    <a:ext uri="{96DAC541-7B7A-43D3-8B79-37D633B846F1}">
                      <asvg:svgBlip xmlns:asvg="http://schemas.microsoft.com/office/drawing/2016/SVG/main" xmlns="" r:embed="rId3"/>
                    </a:ext>
                  </a:extLst>
                </a:blip>
              </a:buBlip>
            </a:pPr>
            <a:endParaRPr lang="da-DK" sz="1800" kern="1200">
              <a:solidFill>
                <a:schemeClr val="tx1"/>
              </a:solidFill>
              <a:latin typeface="+mj-lt"/>
              <a:ea typeface="+mj-ea"/>
              <a:cs typeface="+mj-cs"/>
            </a:endParaRPr>
          </a:p>
          <a:p>
            <a:pPr>
              <a:buBlip>
                <a:blip r:embed="rId2">
                  <a:extLst>
                    <a:ext uri="{96DAC541-7B7A-43D3-8B79-37D633B846F1}">
                      <asvg:svgBlip xmlns:asvg="http://schemas.microsoft.com/office/drawing/2016/SVG/main" xmlns="" r:embed="rId3"/>
                    </a:ext>
                  </a:extLst>
                </a:blip>
              </a:buBlip>
            </a:pPr>
            <a:r>
              <a:rPr lang="da-DK" sz="1800" kern="1200">
                <a:solidFill>
                  <a:schemeClr val="tx1"/>
                </a:solidFill>
                <a:latin typeface="+mj-lt"/>
                <a:ea typeface="+mj-ea"/>
                <a:cs typeface="+mj-cs"/>
              </a:rPr>
              <a:t>Fortæl barnet, at du er nødt til at fortælle nogen om det, så barnet kan få hjælp. Husk både din tavshedspligt samt underretningspligt. </a:t>
            </a:r>
          </a:p>
          <a:p>
            <a:pPr>
              <a:buBlip>
                <a:blip r:embed="rId2">
                  <a:extLst>
                    <a:ext uri="{96DAC541-7B7A-43D3-8B79-37D633B846F1}">
                      <asvg:svgBlip xmlns:asvg="http://schemas.microsoft.com/office/drawing/2016/SVG/main" xmlns="" r:embed="rId3"/>
                    </a:ext>
                  </a:extLst>
                </a:blip>
              </a:buBlip>
            </a:pPr>
            <a:endParaRPr lang="da-DK" sz="1800" kern="1200">
              <a:solidFill>
                <a:schemeClr val="tx1"/>
              </a:solidFill>
              <a:latin typeface="+mj-lt"/>
              <a:ea typeface="+mj-ea"/>
              <a:cs typeface="+mj-cs"/>
            </a:endParaRPr>
          </a:p>
          <a:p>
            <a:pPr>
              <a:buBlip>
                <a:blip r:embed="rId2">
                  <a:extLst>
                    <a:ext uri="{96DAC541-7B7A-43D3-8B79-37D633B846F1}">
                      <asvg:svgBlip xmlns:asvg="http://schemas.microsoft.com/office/drawing/2016/SVG/main" xmlns="" r:embed="rId3"/>
                    </a:ext>
                  </a:extLst>
                </a:blip>
              </a:buBlip>
            </a:pPr>
            <a:r>
              <a:rPr lang="da-DK" sz="1800" kern="1200">
                <a:solidFill>
                  <a:schemeClr val="tx1"/>
                </a:solidFill>
                <a:latin typeface="+mj-lt"/>
                <a:ea typeface="+mj-ea"/>
                <a:cs typeface="+mj-cs"/>
              </a:rPr>
              <a:t>Fortæl barnet, hvordan du vil holde barnet orienteret.</a:t>
            </a:r>
          </a:p>
          <a:p>
            <a:pPr>
              <a:buBlip>
                <a:blip r:embed="rId2">
                  <a:extLst>
                    <a:ext uri="{96DAC541-7B7A-43D3-8B79-37D633B846F1}">
                      <asvg:svgBlip xmlns:asvg="http://schemas.microsoft.com/office/drawing/2016/SVG/main" xmlns="" r:embed="rId3"/>
                    </a:ext>
                  </a:extLst>
                </a:blip>
              </a:buBlip>
            </a:pPr>
            <a:endParaRPr lang="da-DK" sz="1800" kern="1200">
              <a:solidFill>
                <a:schemeClr val="tx1"/>
              </a:solidFill>
              <a:latin typeface="+mj-lt"/>
              <a:ea typeface="+mj-ea"/>
              <a:cs typeface="+mj-cs"/>
            </a:endParaRPr>
          </a:p>
          <a:p>
            <a:pPr>
              <a:buBlip>
                <a:blip r:embed="rId2">
                  <a:extLst>
                    <a:ext uri="{96DAC541-7B7A-43D3-8B79-37D633B846F1}">
                      <asvg:svgBlip xmlns:asvg="http://schemas.microsoft.com/office/drawing/2016/SVG/main" xmlns="" r:embed="rId3"/>
                    </a:ext>
                  </a:extLst>
                </a:blip>
              </a:buBlip>
            </a:pPr>
            <a:r>
              <a:rPr lang="da-DK" sz="1800" kern="1200">
                <a:solidFill>
                  <a:schemeClr val="tx1"/>
                </a:solidFill>
                <a:latin typeface="+mj-lt"/>
                <a:ea typeface="+mj-ea"/>
                <a:cs typeface="+mj-cs"/>
              </a:rPr>
              <a:t>Skriv forløbet og samtalen ned, så objektivt som muligt.</a:t>
            </a:r>
          </a:p>
          <a:p>
            <a:pPr marL="0" indent="0">
              <a:buNone/>
            </a:pPr>
            <a:endParaRPr lang="da-DK" sz="1800" kern="1200">
              <a:solidFill>
                <a:schemeClr val="tx1"/>
              </a:solidFill>
              <a:latin typeface="+mj-lt"/>
              <a:ea typeface="+mj-ea"/>
              <a:cs typeface="+mj-cs"/>
            </a:endParaRPr>
          </a:p>
          <a:p>
            <a:pPr marL="0" indent="0">
              <a:buNone/>
            </a:pPr>
            <a:endParaRPr lang="da-DK" sz="1800" kern="1200">
              <a:solidFill>
                <a:schemeClr val="tx1"/>
              </a:solidFill>
              <a:latin typeface="+mj-lt"/>
              <a:ea typeface="+mj-ea"/>
              <a:cs typeface="+mj-cs"/>
            </a:endParaRPr>
          </a:p>
          <a:p>
            <a:pPr marL="0" indent="0">
              <a:buNone/>
            </a:pPr>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4"/>
          <a:stretch>
            <a:fillRect/>
          </a:stretch>
        </p:blipFill>
        <p:spPr>
          <a:xfrm>
            <a:off x="5244492" y="49610"/>
            <a:ext cx="962025" cy="923925"/>
          </a:xfrm>
          <a:prstGeom prst="rect">
            <a:avLst/>
          </a:prstGeom>
        </p:spPr>
      </p:pic>
      <p:pic>
        <p:nvPicPr>
          <p:cNvPr id="5" name="Billede 4" descr="Et billede, der indeholder person, poserer&#10;&#10;Automatisk genereret beskrivelse">
            <a:extLst>
              <a:ext uri="{FF2B5EF4-FFF2-40B4-BE49-F238E27FC236}">
                <a16:creationId xmlns:a16="http://schemas.microsoft.com/office/drawing/2014/main" id="{DE028047-04EC-4A7D-AFE7-FB6122D98FB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150000"/>
                    </a14:imgEffect>
                  </a14:imgLayer>
                </a14:imgProps>
              </a:ext>
              <a:ext uri="{28A0092B-C50C-407E-A947-70E740481C1C}">
                <a14:useLocalDpi xmlns:a14="http://schemas.microsoft.com/office/drawing/2010/main" val="0"/>
              </a:ext>
            </a:extLst>
          </a:blip>
          <a:srcRect l="22588"/>
          <a:stretch/>
        </p:blipFill>
        <p:spPr>
          <a:xfrm>
            <a:off x="7494105" y="2672786"/>
            <a:ext cx="3944177" cy="3396710"/>
          </a:xfrm>
          <a:prstGeom prst="rect">
            <a:avLst/>
          </a:prstGeom>
        </p:spPr>
      </p:pic>
      <p:sp>
        <p:nvSpPr>
          <p:cNvPr id="11" name="Tekstfelt 1">
            <a:extLst>
              <a:ext uri="{FF2B5EF4-FFF2-40B4-BE49-F238E27FC236}">
                <a16:creationId xmlns:a16="http://schemas.microsoft.com/office/drawing/2014/main" id="{A79984E2-B134-4F60-BAA6-6E02786F3213}"/>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666569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098451" y="680439"/>
            <a:ext cx="5369689" cy="810093"/>
          </a:xfrm>
        </p:spPr>
        <p:txBody>
          <a:bodyPr>
            <a:noAutofit/>
          </a:bodyPr>
          <a:lstStyle/>
          <a:p>
            <a:r>
              <a:rPr lang="da-DK" sz="2800"/>
              <a:t>Hvad gør jeg med min bekymring?</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1" y="1967253"/>
            <a:ext cx="10718926" cy="4220248"/>
          </a:xfrm>
        </p:spPr>
        <p:txBody>
          <a:bodyPr vert="horz" lIns="91440" tIns="45720" rIns="91440" bIns="45720" rtlCol="0" anchor="t">
            <a:normAutofit/>
          </a:bodyPr>
          <a:lstStyle/>
          <a:p>
            <a:pPr marL="0" indent="0">
              <a:buNone/>
            </a:pPr>
            <a:r>
              <a:rPr lang="da-DK" sz="1800">
                <a:highlight>
                  <a:srgbClr val="FFFF00"/>
                </a:highlight>
              </a:rPr>
              <a:t>På dette slide skal I beskrive den rapporteringsprocedure, der gælder for netop jeres organisation/forening.</a:t>
            </a:r>
          </a:p>
          <a:p>
            <a:pPr marL="0" indent="0">
              <a:buNone/>
            </a:pPr>
            <a:endParaRPr lang="da-DK" sz="1800"/>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2"/>
          <a:stretch>
            <a:fillRect/>
          </a:stretch>
        </p:blipFill>
        <p:spPr>
          <a:xfrm>
            <a:off x="5244492" y="49610"/>
            <a:ext cx="962025" cy="923925"/>
          </a:xfrm>
          <a:prstGeom prst="rect">
            <a:avLst/>
          </a:prstGeom>
        </p:spPr>
      </p:pic>
      <p:pic>
        <p:nvPicPr>
          <p:cNvPr id="10" name="Billede 9" descr="Et billede, der indeholder person&#10;&#10;Automatisk genereret beskrivelse">
            <a:extLst>
              <a:ext uri="{FF2B5EF4-FFF2-40B4-BE49-F238E27FC236}">
                <a16:creationId xmlns:a16="http://schemas.microsoft.com/office/drawing/2014/main" id="{7D919F50-56C8-4D66-8301-9DBF526BA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7"/>
          <a:stretch/>
        </p:blipFill>
        <p:spPr>
          <a:xfrm>
            <a:off x="6937514" y="2920494"/>
            <a:ext cx="4394325" cy="3118412"/>
          </a:xfrm>
          <a:prstGeom prst="rect">
            <a:avLst/>
          </a:prstGeom>
        </p:spPr>
      </p:pic>
      <p:sp>
        <p:nvSpPr>
          <p:cNvPr id="11" name="Tekstfelt 1">
            <a:extLst>
              <a:ext uri="{FF2B5EF4-FFF2-40B4-BE49-F238E27FC236}">
                <a16:creationId xmlns:a16="http://schemas.microsoft.com/office/drawing/2014/main" id="{D9830C7E-24F3-40B1-9E80-491BDFFC9E09}"/>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3501479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1070B90-8285-40A3-9012-1E6E9A0BBA57}"/>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2488535" y="670500"/>
            <a:ext cx="7460539" cy="810093"/>
          </a:xfrm>
        </p:spPr>
        <p:txBody>
          <a:bodyPr>
            <a:noAutofit/>
          </a:bodyPr>
          <a:lstStyle/>
          <a:p>
            <a:r>
              <a:rPr lang="da-DK" sz="2200"/>
              <a:t>Case – Tavshedspligt, bekymringer og underretninger i praksis</a:t>
            </a:r>
            <a:endParaRPr lang="da-DK" sz="22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1" y="1967252"/>
            <a:ext cx="6584247" cy="4709040"/>
          </a:xfrm>
        </p:spPr>
        <p:txBody>
          <a:bodyPr>
            <a:noAutofit/>
          </a:bodyPr>
          <a:lstStyle/>
          <a:p>
            <a:pPr marL="0" indent="0">
              <a:buNone/>
            </a:pPr>
            <a:r>
              <a:rPr lang="da-DK" sz="1600" b="1">
                <a:solidFill>
                  <a:srgbClr val="50A0C0"/>
                </a:solidFill>
                <a:latin typeface="+mj-lt"/>
              </a:rPr>
              <a:t>Praktisk information</a:t>
            </a:r>
          </a:p>
          <a:p>
            <a:pPr marL="0" indent="0">
              <a:buNone/>
            </a:pPr>
            <a:r>
              <a:rPr lang="da-DK" sz="1600">
                <a:latin typeface="+mj-lt"/>
              </a:rPr>
              <a:t>Kursisterne skal arbejde i grupper med en case om bekymringer og underretninger i praksis. </a:t>
            </a:r>
          </a:p>
          <a:p>
            <a:pPr marL="0" indent="0">
              <a:buNone/>
            </a:pPr>
            <a:r>
              <a:rPr lang="da-DK" sz="1600">
                <a:latin typeface="+mj-lt"/>
              </a:rPr>
              <a:t>Tag udgangspunkt i organisationens/foreningens praksis, når I laver casen.</a:t>
            </a:r>
          </a:p>
          <a:p>
            <a:pPr marL="0" indent="0">
              <a:buNone/>
            </a:pPr>
            <a:r>
              <a:rPr lang="da-DK" sz="1600">
                <a:latin typeface="+mj-lt"/>
              </a:rPr>
              <a:t>Tilpas tid til gruppearbejde og opsamling.</a:t>
            </a:r>
            <a:r>
              <a:rPr lang="da-DK" sz="1600" b="1">
                <a:solidFill>
                  <a:srgbClr val="50A0C0"/>
                </a:solidFill>
                <a:latin typeface="+mj-lt"/>
              </a:rPr>
              <a:t/>
            </a:r>
            <a:br>
              <a:rPr lang="da-DK" sz="1600" b="1">
                <a:solidFill>
                  <a:srgbClr val="50A0C0"/>
                </a:solidFill>
                <a:latin typeface="+mj-lt"/>
              </a:rPr>
            </a:br>
            <a:endParaRPr lang="da-DK" sz="1600">
              <a:latin typeface="+mj-lt"/>
            </a:endParaRPr>
          </a:p>
          <a:p>
            <a:pPr marL="0" indent="0">
              <a:buNone/>
            </a:pPr>
            <a:r>
              <a:rPr lang="da-DK" sz="1600" b="1">
                <a:solidFill>
                  <a:srgbClr val="50A0C0"/>
                </a:solidFill>
                <a:latin typeface="+mj-lt"/>
              </a:rPr>
              <a:t>Her er et eksempel til </a:t>
            </a:r>
            <a:r>
              <a:rPr lang="da-DK" sz="1600" b="1" err="1">
                <a:solidFill>
                  <a:srgbClr val="50A0C0"/>
                </a:solidFill>
                <a:latin typeface="+mj-lt"/>
              </a:rPr>
              <a:t>casearbejde</a:t>
            </a:r>
            <a:endParaRPr lang="da-DK" sz="1600" b="1">
              <a:solidFill>
                <a:srgbClr val="50A0C0"/>
              </a:solidFill>
              <a:latin typeface="+mj-lt"/>
            </a:endParaRPr>
          </a:p>
          <a:p>
            <a:pPr marL="0" indent="0">
              <a:buNone/>
            </a:pPr>
            <a:r>
              <a:rPr lang="da-DK" sz="1600">
                <a:latin typeface="+mj-lt"/>
              </a:rPr>
              <a:t>Sidsel på 11 år er en pige med sociale udfordringer, der ofte er i konflikt med andre børn. Hun har fortalt dig, at hun har ADHD, som også både hendes mor og far har. I forbindelse med en aktivitet skal børnene tegne deres familier. Sidsel tegner sin lillesøster, sig selv og sin far, der er meget vred. En anden frivillig fortæller dig, at han/hun på et tidspunkt har overhørt Sidsel fortælle </a:t>
            </a:r>
            <a:br>
              <a:rPr lang="da-DK" sz="1600">
                <a:latin typeface="+mj-lt"/>
              </a:rPr>
            </a:br>
            <a:r>
              <a:rPr lang="da-DK" sz="1600">
                <a:latin typeface="+mj-lt"/>
              </a:rPr>
              <a:t>et af de andre børn, at far slår mor, når han bliver gal.</a:t>
            </a:r>
          </a:p>
          <a:p>
            <a:pPr>
              <a:buBlip>
                <a:blip r:embed="rId2">
                  <a:extLst>
                    <a:ext uri="{96DAC541-7B7A-43D3-8B79-37D633B846F1}">
                      <asvg:svgBlip xmlns:asvg="http://schemas.microsoft.com/office/drawing/2016/SVG/main" xmlns="" r:embed="rId3"/>
                    </a:ext>
                  </a:extLst>
                </a:blip>
              </a:buBlip>
            </a:pPr>
            <a:r>
              <a:rPr lang="da-DK" sz="1600">
                <a:latin typeface="+mj-lt"/>
              </a:rPr>
              <a:t>Hvordan vil du håndtere situationen?</a:t>
            </a:r>
          </a:p>
          <a:p>
            <a:pPr>
              <a:buBlip>
                <a:blip r:embed="rId2">
                  <a:extLst>
                    <a:ext uri="{96DAC541-7B7A-43D3-8B79-37D633B846F1}">
                      <asvg:svgBlip xmlns:asvg="http://schemas.microsoft.com/office/drawing/2016/SVG/main" xmlns="" r:embed="rId3"/>
                    </a:ext>
                  </a:extLst>
                </a:blip>
              </a:buBlip>
            </a:pPr>
            <a:r>
              <a:rPr lang="da-DK" sz="1600">
                <a:latin typeface="+mj-lt"/>
              </a:rPr>
              <a:t>Hvordan forholder du dig til tavsheds- og underretningspligten?</a:t>
            </a:r>
          </a:p>
          <a:p>
            <a:pPr marL="0" indent="0">
              <a:buNone/>
            </a:pPr>
            <a:endParaRPr lang="da-DK" sz="16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Billede 19" descr="Et billede, der indeholder tekst, enhed, luk, kontrolpanel&#10;&#10;Beskrivelsen er genereret automatisk">
            <a:extLst>
              <a:ext uri="{FF2B5EF4-FFF2-40B4-BE49-F238E27FC236}">
                <a16:creationId xmlns:a16="http://schemas.microsoft.com/office/drawing/2014/main" id="{0009AD0C-8E08-47B9-8E4D-83D5A1C6E09F}"/>
              </a:ext>
            </a:extLst>
          </p:cNvPr>
          <p:cNvPicPr>
            <a:picLocks noChangeAspect="1"/>
          </p:cNvPicPr>
          <p:nvPr/>
        </p:nvPicPr>
        <p:blipFill>
          <a:blip r:embed="rId4"/>
          <a:stretch>
            <a:fillRect/>
          </a:stretch>
        </p:blipFill>
        <p:spPr>
          <a:xfrm>
            <a:off x="5244493" y="49610"/>
            <a:ext cx="764794" cy="923925"/>
          </a:xfrm>
          <a:prstGeom prst="rect">
            <a:avLst/>
          </a:prstGeom>
        </p:spPr>
      </p:pic>
      <p:pic>
        <p:nvPicPr>
          <p:cNvPr id="12" name="Billede 11" descr="Et billede, der indeholder træ, udendørs, græs, person&#10;&#10;Automatisk genereret beskrivelse">
            <a:extLst>
              <a:ext uri="{FF2B5EF4-FFF2-40B4-BE49-F238E27FC236}">
                <a16:creationId xmlns:a16="http://schemas.microsoft.com/office/drawing/2014/main" id="{9214DA3B-A656-4D3B-B77B-3461495E82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50" r="10741"/>
          <a:stretch/>
        </p:blipFill>
        <p:spPr>
          <a:xfrm>
            <a:off x="7822097" y="2396186"/>
            <a:ext cx="3586369" cy="3717864"/>
          </a:xfrm>
          <a:prstGeom prst="rect">
            <a:avLst/>
          </a:prstGeom>
        </p:spPr>
      </p:pic>
      <p:sp>
        <p:nvSpPr>
          <p:cNvPr id="13" name="Tekstfelt 1">
            <a:extLst>
              <a:ext uri="{FF2B5EF4-FFF2-40B4-BE49-F238E27FC236}">
                <a16:creationId xmlns:a16="http://schemas.microsoft.com/office/drawing/2014/main" id="{CE0969EF-8437-4E05-9FAB-9DEC923DCC12}"/>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2186628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1070B90-8285-40A3-9012-1E6E9A0BBA57}"/>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887489" y="670500"/>
            <a:ext cx="1821424" cy="810093"/>
          </a:xfrm>
        </p:spPr>
        <p:txBody>
          <a:bodyPr>
            <a:noAutofit/>
          </a:bodyPr>
          <a:lstStyle/>
          <a:p>
            <a:r>
              <a:rPr lang="da-DK" sz="2800"/>
              <a:t>Evaluering</a:t>
            </a:r>
            <a:endParaRPr lang="da-DK" sz="2800">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Billede 19" descr="Et billede, der indeholder tekst, enhed, luk, kontrolpanel&#10;&#10;Beskrivelsen er genereret automatisk">
            <a:extLst>
              <a:ext uri="{FF2B5EF4-FFF2-40B4-BE49-F238E27FC236}">
                <a16:creationId xmlns:a16="http://schemas.microsoft.com/office/drawing/2014/main" id="{0009AD0C-8E08-47B9-8E4D-83D5A1C6E09F}"/>
              </a:ext>
            </a:extLst>
          </p:cNvPr>
          <p:cNvPicPr>
            <a:picLocks noChangeAspect="1"/>
          </p:cNvPicPr>
          <p:nvPr/>
        </p:nvPicPr>
        <p:blipFill>
          <a:blip r:embed="rId2"/>
          <a:stretch>
            <a:fillRect/>
          </a:stretch>
        </p:blipFill>
        <p:spPr>
          <a:xfrm>
            <a:off x="5244493" y="49610"/>
            <a:ext cx="764794" cy="923925"/>
          </a:xfrm>
          <a:prstGeom prst="rect">
            <a:avLst/>
          </a:prstGeom>
        </p:spPr>
      </p:pic>
      <p:sp>
        <p:nvSpPr>
          <p:cNvPr id="10" name="Tekstfelt 1">
            <a:extLst>
              <a:ext uri="{FF2B5EF4-FFF2-40B4-BE49-F238E27FC236}">
                <a16:creationId xmlns:a16="http://schemas.microsoft.com/office/drawing/2014/main" id="{9559D0B8-3442-431E-84DD-B82131EDD997}"/>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pic>
        <p:nvPicPr>
          <p:cNvPr id="3" name="Billede 4">
            <a:extLst>
              <a:ext uri="{FF2B5EF4-FFF2-40B4-BE49-F238E27FC236}">
                <a16:creationId xmlns:a16="http://schemas.microsoft.com/office/drawing/2014/main" id="{A9B1E4E2-C502-4FB6-ADF0-70126A8B63DD}"/>
              </a:ext>
            </a:extLst>
          </p:cNvPr>
          <p:cNvPicPr>
            <a:picLocks noChangeAspect="1"/>
          </p:cNvPicPr>
          <p:nvPr/>
        </p:nvPicPr>
        <p:blipFill>
          <a:blip r:embed="rId3"/>
          <a:stretch>
            <a:fillRect/>
          </a:stretch>
        </p:blipFill>
        <p:spPr>
          <a:xfrm>
            <a:off x="1113183" y="2615493"/>
            <a:ext cx="10274852" cy="2698230"/>
          </a:xfrm>
          <a:prstGeom prst="rect">
            <a:avLst/>
          </a:prstGeom>
        </p:spPr>
      </p:pic>
    </p:spTree>
    <p:extLst>
      <p:ext uri="{BB962C8B-B14F-4D97-AF65-F5344CB8AC3E}">
        <p14:creationId xmlns:p14="http://schemas.microsoft.com/office/powerpoint/2010/main" val="275046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DF9ED8A-1678-45D5-9CC9-54A972206FA6}"/>
              </a:ext>
            </a:extLst>
          </p:cNvPr>
          <p:cNvSpPr/>
          <p:nvPr/>
        </p:nvSpPr>
        <p:spPr>
          <a:xfrm>
            <a:off x="0" y="0"/>
            <a:ext cx="12192000" cy="6858000"/>
          </a:xfrm>
          <a:prstGeom prst="rect">
            <a:avLst/>
          </a:prstGeom>
          <a:solidFill>
            <a:srgbClr val="FB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882636" y="667685"/>
            <a:ext cx="2095960" cy="810093"/>
          </a:xfrm>
        </p:spPr>
        <p:txBody>
          <a:bodyPr>
            <a:normAutofit/>
          </a:bodyPr>
          <a:lstStyle/>
          <a:p>
            <a:r>
              <a:rPr lang="da-DK" sz="3000"/>
              <a:t>Dagsorden</a:t>
            </a:r>
            <a:endParaRPr lang="da-DK" sz="30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2"/>
            <a:ext cx="10515600" cy="4622483"/>
          </a:xfrm>
        </p:spPr>
        <p:txBody>
          <a:bodyPr>
            <a:normAutofit/>
          </a:bodyPr>
          <a:lstStyle/>
          <a:p>
            <a:pPr>
              <a:buBlip>
                <a:blip r:embed="rId2">
                  <a:extLst>
                    <a:ext uri="{96DAC541-7B7A-43D3-8B79-37D633B846F1}">
                      <asvg:svgBlip xmlns:asvg="http://schemas.microsoft.com/office/drawing/2016/SVG/main" xmlns="" r:embed="rId3"/>
                    </a:ext>
                  </a:extLst>
                </a:blip>
              </a:buBlip>
            </a:pPr>
            <a:r>
              <a:rPr lang="da-DK" sz="1800">
                <a:latin typeface="+mj-lt"/>
              </a:rPr>
              <a:t>Praktisk info og rammesætning for uddannelsen</a:t>
            </a:r>
          </a:p>
          <a:p>
            <a:pPr>
              <a:buBlip>
                <a:blip r:embed="rId2">
                  <a:extLst>
                    <a:ext uri="{96DAC541-7B7A-43D3-8B79-37D633B846F1}">
                      <asvg:svgBlip xmlns:asvg="http://schemas.microsoft.com/office/drawing/2016/SVG/main" xmlns="" r:embed="rId3"/>
                    </a:ext>
                  </a:extLst>
                </a:blip>
              </a:buBlip>
            </a:pPr>
            <a:r>
              <a:rPr lang="da-DK" sz="1800">
                <a:latin typeface="+mj-lt"/>
              </a:rPr>
              <a:t>Formål med uddannelsen</a:t>
            </a:r>
          </a:p>
          <a:p>
            <a:pPr>
              <a:buBlip>
                <a:blip r:embed="rId2">
                  <a:extLst>
                    <a:ext uri="{96DAC541-7B7A-43D3-8B79-37D633B846F1}">
                      <asvg:svgBlip xmlns:asvg="http://schemas.microsoft.com/office/drawing/2016/SVG/main" xmlns="" r:embed="rId3"/>
                    </a:ext>
                  </a:extLst>
                </a:blip>
              </a:buBlip>
            </a:pPr>
            <a:r>
              <a:rPr lang="da-DK" sz="1800">
                <a:latin typeface="+mj-lt"/>
              </a:rPr>
              <a:t>Børnebeskyttelse</a:t>
            </a:r>
          </a:p>
          <a:p>
            <a:pPr>
              <a:buBlip>
                <a:blip r:embed="rId4">
                  <a:extLst>
                    <a:ext uri="{96DAC541-7B7A-43D3-8B79-37D633B846F1}">
                      <asvg:svgBlip xmlns:asvg="http://schemas.microsoft.com/office/drawing/2016/SVG/main" xmlns="" r:embed="rId5"/>
                    </a:ext>
                  </a:extLst>
                </a:blip>
              </a:buBlip>
            </a:pPr>
            <a:r>
              <a:rPr lang="da-DK" sz="1800">
                <a:solidFill>
                  <a:srgbClr val="EE745A"/>
                </a:solidFill>
                <a:latin typeface="+mj-lt"/>
              </a:rPr>
              <a:t>PAUSE</a:t>
            </a:r>
          </a:p>
          <a:p>
            <a:pPr>
              <a:buBlip>
                <a:blip r:embed="rId2">
                  <a:extLst>
                    <a:ext uri="{96DAC541-7B7A-43D3-8B79-37D633B846F1}">
                      <asvg:svgBlip xmlns:asvg="http://schemas.microsoft.com/office/drawing/2016/SVG/main" xmlns="" r:embed="rId3"/>
                    </a:ext>
                  </a:extLst>
                </a:blip>
              </a:buBlip>
            </a:pPr>
            <a:r>
              <a:rPr lang="da-DK" sz="1800">
                <a:latin typeface="+mj-lt"/>
              </a:rPr>
              <a:t>Rammesætning for lejren</a:t>
            </a:r>
          </a:p>
          <a:p>
            <a:pPr>
              <a:buBlip>
                <a:blip r:embed="rId2">
                  <a:extLst>
                    <a:ext uri="{96DAC541-7B7A-43D3-8B79-37D633B846F1}">
                      <asvg:svgBlip xmlns:asvg="http://schemas.microsoft.com/office/drawing/2016/SVG/main" xmlns="" r:embed="rId3"/>
                    </a:ext>
                  </a:extLst>
                </a:blip>
              </a:buBlip>
            </a:pPr>
            <a:r>
              <a:rPr lang="da-DK" sz="1800">
                <a:latin typeface="+mj-lt"/>
              </a:rPr>
              <a:t>Målgruppen</a:t>
            </a:r>
          </a:p>
          <a:p>
            <a:pPr>
              <a:buBlip>
                <a:blip r:embed="rId2">
                  <a:extLst>
                    <a:ext uri="{96DAC541-7B7A-43D3-8B79-37D633B846F1}">
                      <asvg:svgBlip xmlns:asvg="http://schemas.microsoft.com/office/drawing/2016/SVG/main" xmlns="" r:embed="rId3"/>
                    </a:ext>
                  </a:extLst>
                </a:blip>
              </a:buBlip>
            </a:pPr>
            <a:r>
              <a:rPr lang="da-DK" sz="1800">
                <a:latin typeface="+mj-lt"/>
              </a:rPr>
              <a:t>Fællesskaber og relationer</a:t>
            </a:r>
          </a:p>
          <a:p>
            <a:pPr>
              <a:buBlip>
                <a:blip r:embed="rId4">
                  <a:extLst>
                    <a:ext uri="{96DAC541-7B7A-43D3-8B79-37D633B846F1}">
                      <asvg:svgBlip xmlns:asvg="http://schemas.microsoft.com/office/drawing/2016/SVG/main" xmlns="" r:embed="rId5"/>
                    </a:ext>
                  </a:extLst>
                </a:blip>
              </a:buBlip>
            </a:pPr>
            <a:r>
              <a:rPr lang="da-DK" sz="1800">
                <a:solidFill>
                  <a:srgbClr val="EE745A"/>
                </a:solidFill>
                <a:latin typeface="+mj-lt"/>
              </a:rPr>
              <a:t>PAUSE</a:t>
            </a:r>
          </a:p>
          <a:p>
            <a:pPr>
              <a:buBlip>
                <a:blip r:embed="rId2">
                  <a:extLst>
                    <a:ext uri="{96DAC541-7B7A-43D3-8B79-37D633B846F1}">
                      <asvg:svgBlip xmlns:asvg="http://schemas.microsoft.com/office/drawing/2016/SVG/main" xmlns="" r:embed="rId3"/>
                    </a:ext>
                  </a:extLst>
                </a:blip>
              </a:buBlip>
            </a:pPr>
            <a:r>
              <a:rPr lang="da-DK" sz="1800">
                <a:latin typeface="+mj-lt"/>
              </a:rPr>
              <a:t>Tavshedspligt</a:t>
            </a:r>
          </a:p>
          <a:p>
            <a:pPr>
              <a:buBlip>
                <a:blip r:embed="rId2">
                  <a:extLst>
                    <a:ext uri="{96DAC541-7B7A-43D3-8B79-37D633B846F1}">
                      <asvg:svgBlip xmlns:asvg="http://schemas.microsoft.com/office/drawing/2016/SVG/main" xmlns="" r:embed="rId3"/>
                    </a:ext>
                  </a:extLst>
                </a:blip>
              </a:buBlip>
            </a:pPr>
            <a:r>
              <a:rPr lang="da-DK" sz="1800">
                <a:latin typeface="+mj-lt"/>
              </a:rPr>
              <a:t>Bekymringer og underretninger</a:t>
            </a:r>
          </a:p>
          <a:p>
            <a:pPr>
              <a:buBlip>
                <a:blip r:embed="rId2">
                  <a:extLst>
                    <a:ext uri="{96DAC541-7B7A-43D3-8B79-37D633B846F1}">
                      <asvg:svgBlip xmlns:asvg="http://schemas.microsoft.com/office/drawing/2016/SVG/main" xmlns="" r:embed="rId3"/>
                    </a:ext>
                  </a:extLst>
                </a:blip>
              </a:buBlip>
            </a:pPr>
            <a:r>
              <a:rPr lang="da-DK" sz="1800">
                <a:latin typeface="+mj-lt"/>
              </a:rPr>
              <a:t>Tilføj evt. flere temaer</a:t>
            </a:r>
          </a:p>
          <a:p>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2" name="Billede 11" descr="Et billede, der indeholder græs, himmel, udendørs, person&#10;&#10;Automatisk genereret beskrivelse">
            <a:extLst>
              <a:ext uri="{FF2B5EF4-FFF2-40B4-BE49-F238E27FC236}">
                <a16:creationId xmlns:a16="http://schemas.microsoft.com/office/drawing/2014/main" id="{55EB91A6-D78D-4F94-AA93-07F773BEF6C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9000"/>
                    </a14:imgEffect>
                    <a14:imgEffect>
                      <a14:brightnessContrast bright="10000" contrast="-20000"/>
                    </a14:imgEffect>
                  </a14:imgLayer>
                </a14:imgProps>
              </a:ext>
              <a:ext uri="{28A0092B-C50C-407E-A947-70E740481C1C}">
                <a14:useLocalDpi xmlns:a14="http://schemas.microsoft.com/office/drawing/2010/main" val="0"/>
              </a:ext>
            </a:extLst>
          </a:blip>
          <a:srcRect l="9283" r="6889" b="6618"/>
          <a:stretch/>
        </p:blipFill>
        <p:spPr>
          <a:xfrm>
            <a:off x="6248400" y="2288937"/>
            <a:ext cx="5160081" cy="3832889"/>
          </a:xfrm>
          <a:prstGeom prst="rect">
            <a:avLst/>
          </a:prstGeom>
        </p:spPr>
      </p:pic>
      <p:pic>
        <p:nvPicPr>
          <p:cNvPr id="15" name="Billede 19" descr="Et billede, der indeholder tekst, enhed, luk, kontrolpanel&#10;&#10;Beskrivelsen er genereret automatisk">
            <a:extLst>
              <a:ext uri="{FF2B5EF4-FFF2-40B4-BE49-F238E27FC236}">
                <a16:creationId xmlns:a16="http://schemas.microsoft.com/office/drawing/2014/main" id="{D0C801FE-31B6-43B6-AE0D-0663D9792EDF}"/>
              </a:ext>
            </a:extLst>
          </p:cNvPr>
          <p:cNvPicPr>
            <a:picLocks noChangeAspect="1"/>
          </p:cNvPicPr>
          <p:nvPr/>
        </p:nvPicPr>
        <p:blipFill>
          <a:blip r:embed="rId8"/>
          <a:stretch>
            <a:fillRect/>
          </a:stretch>
        </p:blipFill>
        <p:spPr>
          <a:xfrm>
            <a:off x="5244492" y="49610"/>
            <a:ext cx="962025" cy="923925"/>
          </a:xfrm>
          <a:prstGeom prst="rect">
            <a:avLst/>
          </a:prstGeom>
        </p:spPr>
      </p:pic>
      <p:sp>
        <p:nvSpPr>
          <p:cNvPr id="11" name="Tekstfelt 1">
            <a:extLst>
              <a:ext uri="{FF2B5EF4-FFF2-40B4-BE49-F238E27FC236}">
                <a16:creationId xmlns:a16="http://schemas.microsoft.com/office/drawing/2014/main" id="{C142BC0E-80C7-432A-A4E1-E8A329619683}"/>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295585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07B6BE4-0359-49C2-BB81-77C57D6EE7CF}"/>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2418265" y="670500"/>
            <a:ext cx="7527598" cy="810093"/>
          </a:xfrm>
        </p:spPr>
        <p:txBody>
          <a:bodyPr>
            <a:noAutofit/>
          </a:bodyPr>
          <a:lstStyle/>
          <a:p>
            <a:r>
              <a:rPr lang="da-DK" sz="2800"/>
              <a:t>Praktisk info og rammesætning for uddannelsen</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10736582" cy="4220248"/>
          </a:xfrm>
        </p:spPr>
        <p:txBody>
          <a:bodyPr vert="horz" lIns="91440" tIns="45720" rIns="91440" bIns="45720" rtlCol="0" anchor="t">
            <a:normAutofit/>
          </a:bodyPr>
          <a:lstStyle/>
          <a:p>
            <a:pPr marL="0" indent="0">
              <a:buNone/>
            </a:pPr>
            <a:r>
              <a:rPr lang="da-DK" sz="1800">
                <a:latin typeface="+mj-lt"/>
              </a:rPr>
              <a:t>Beskriv praktisk information ift. afholdelse af uddannelsen – tag udgangspunkt i om uddannelsen afholdes fysisk, digitalt eller som en optagelse.</a:t>
            </a:r>
          </a:p>
          <a:p>
            <a:endParaRPr lang="da-DK" sz="2000">
              <a:latin typeface="+mj-lt"/>
            </a:endParaRPr>
          </a:p>
          <a:p>
            <a:pPr marL="0" indent="0">
              <a:buNone/>
            </a:pPr>
            <a:r>
              <a:rPr lang="da-DK" sz="1800" b="1">
                <a:solidFill>
                  <a:srgbClr val="50A0C0"/>
                </a:solidFill>
                <a:latin typeface="+mj-lt"/>
              </a:rPr>
              <a:t>Eksempler på praktisk information</a:t>
            </a:r>
            <a:endParaRPr lang="da-DK" sz="1800" b="1">
              <a:solidFill>
                <a:srgbClr val="88BED4"/>
              </a:solidFill>
            </a:endParaRPr>
          </a:p>
          <a:p>
            <a:pPr>
              <a:buBlip>
                <a:blip r:embed="rId2">
                  <a:extLst>
                    <a:ext uri="{96DAC541-7B7A-43D3-8B79-37D633B846F1}">
                      <asvg:svgBlip xmlns:asvg="http://schemas.microsoft.com/office/drawing/2016/SVG/main" xmlns="" r:embed="rId3"/>
                    </a:ext>
                  </a:extLst>
                </a:blip>
              </a:buBlip>
            </a:pPr>
            <a:r>
              <a:rPr lang="da-DK" sz="1800">
                <a:latin typeface="+mj-lt"/>
              </a:rPr>
              <a:t>Præsentation af den/de uddannelsesansvarlige</a:t>
            </a:r>
            <a:endParaRPr lang="da-DK" sz="1800">
              <a:latin typeface="+mj-lt"/>
              <a:cs typeface="Calibri Light"/>
            </a:endParaRPr>
          </a:p>
          <a:p>
            <a:pPr>
              <a:buBlip>
                <a:blip r:embed="rId2">
                  <a:extLst>
                    <a:ext uri="{96DAC541-7B7A-43D3-8B79-37D633B846F1}">
                      <asvg:svgBlip xmlns:asvg="http://schemas.microsoft.com/office/drawing/2016/SVG/main" xmlns="" r:embed="rId3"/>
                    </a:ext>
                  </a:extLst>
                </a:blip>
              </a:buBlip>
            </a:pPr>
            <a:r>
              <a:rPr lang="da-DK" sz="1800">
                <a:latin typeface="+mj-lt"/>
              </a:rPr>
              <a:t>Er der pauser undervejs – og hvornår?</a:t>
            </a:r>
            <a:endParaRPr lang="da-DK" sz="1800">
              <a:latin typeface="+mj-lt"/>
              <a:cs typeface="Calibri Light"/>
            </a:endParaRPr>
          </a:p>
          <a:p>
            <a:pPr>
              <a:buBlip>
                <a:blip r:embed="rId2">
                  <a:extLst>
                    <a:ext uri="{96DAC541-7B7A-43D3-8B79-37D633B846F1}">
                      <asvg:svgBlip xmlns:asvg="http://schemas.microsoft.com/office/drawing/2016/SVG/main" xmlns="" r:embed="rId3"/>
                    </a:ext>
                  </a:extLst>
                </a:blip>
              </a:buBlip>
            </a:pPr>
            <a:r>
              <a:rPr lang="da-DK" sz="1800">
                <a:latin typeface="+mj-lt"/>
              </a:rPr>
              <a:t>Hvordan afvikles </a:t>
            </a:r>
            <a:r>
              <a:rPr lang="da-DK" sz="1800" err="1">
                <a:latin typeface="+mj-lt"/>
              </a:rPr>
              <a:t>casearbejde</a:t>
            </a:r>
            <a:r>
              <a:rPr lang="da-DK" sz="1800">
                <a:latin typeface="+mj-lt"/>
              </a:rPr>
              <a:t>/ gruppearbejde?</a:t>
            </a:r>
            <a:endParaRPr lang="da-DK" sz="1800">
              <a:latin typeface="+mj-lt"/>
              <a:cs typeface="Calibri Light"/>
            </a:endParaRPr>
          </a:p>
          <a:p>
            <a:pPr>
              <a:buBlip>
                <a:blip r:embed="rId2">
                  <a:extLst>
                    <a:ext uri="{96DAC541-7B7A-43D3-8B79-37D633B846F1}">
                      <asvg:svgBlip xmlns:asvg="http://schemas.microsoft.com/office/drawing/2016/SVG/main" xmlns="" r:embed="rId3"/>
                    </a:ext>
                  </a:extLst>
                </a:blip>
              </a:buBlip>
            </a:pPr>
            <a:r>
              <a:rPr lang="da-DK" sz="1800">
                <a:latin typeface="+mj-lt"/>
              </a:rPr>
              <a:t>Hvordan foregår opfølgning på spørgsmål, kommentarer mv.? (efter hver tema eller løbende som </a:t>
            </a:r>
            <a:br>
              <a:rPr lang="da-DK" sz="1800">
                <a:latin typeface="+mj-lt"/>
              </a:rPr>
            </a:br>
            <a:r>
              <a:rPr lang="da-DK" sz="1800">
                <a:latin typeface="+mj-lt"/>
              </a:rPr>
              <a:t>spørgsmålene kommer)</a:t>
            </a:r>
            <a:endParaRPr lang="da-DK" sz="1800">
              <a:latin typeface="+mj-lt"/>
              <a:cs typeface="Calibri Light"/>
            </a:endParaRPr>
          </a:p>
          <a:p>
            <a:pPr>
              <a:buBlip>
                <a:blip r:embed="rId2">
                  <a:extLst>
                    <a:ext uri="{96DAC541-7B7A-43D3-8B79-37D633B846F1}">
                      <asvg:svgBlip xmlns:asvg="http://schemas.microsoft.com/office/drawing/2016/SVG/main" xmlns="" r:embed="rId3"/>
                    </a:ext>
                  </a:extLst>
                </a:blip>
              </a:buBlip>
            </a:pPr>
            <a:r>
              <a:rPr lang="da-DK" sz="1800">
                <a:latin typeface="+mj-lt"/>
              </a:rPr>
              <a:t>Er der evaluering af uddannelsen – og hvordan foregår det?</a:t>
            </a:r>
            <a:endParaRPr lang="da-DK" sz="1800">
              <a:latin typeface="+mj-lt"/>
              <a:cs typeface="Calibri Light"/>
            </a:endParaRPr>
          </a:p>
          <a:p>
            <a:pPr>
              <a:buBlip>
                <a:blip r:embed="rId2">
                  <a:extLst>
                    <a:ext uri="{96DAC541-7B7A-43D3-8B79-37D633B846F1}">
                      <asvg:svgBlip xmlns:asvg="http://schemas.microsoft.com/office/drawing/2016/SVG/main" xmlns="" r:embed="rId3"/>
                    </a:ext>
                  </a:extLst>
                </a:blip>
              </a:buBlip>
            </a:pPr>
            <a:r>
              <a:rPr lang="da-DK" sz="1800">
                <a:latin typeface="+mj-lt"/>
              </a:rPr>
              <a:t>Hvilke regler er der ifm. digital uddannelse? (info om den platform I benytter, kamera tændt/slukket, </a:t>
            </a:r>
            <a:r>
              <a:rPr lang="da-DK" sz="1800" err="1">
                <a:latin typeface="+mj-lt"/>
              </a:rPr>
              <a:t>mute</a:t>
            </a:r>
            <a:r>
              <a:rPr lang="da-DK" sz="1800">
                <a:latin typeface="+mj-lt"/>
              </a:rPr>
              <a:t> mikrofoner, brug af chat og ‘ræk-hånden-op-funktion’, </a:t>
            </a:r>
            <a:r>
              <a:rPr lang="da-DK" sz="1800" err="1">
                <a:latin typeface="+mj-lt"/>
              </a:rPr>
              <a:t>breakoutroom</a:t>
            </a:r>
            <a:r>
              <a:rPr lang="da-DK" sz="1800">
                <a:latin typeface="+mj-lt"/>
              </a:rPr>
              <a:t>)</a:t>
            </a:r>
            <a:endParaRPr lang="da-DK" sz="1800">
              <a:latin typeface="+mj-lt"/>
              <a:cs typeface="Calibri Light"/>
            </a:endParaRPr>
          </a:p>
          <a:p>
            <a:endParaRPr lang="da-DK" sz="1800">
              <a:latin typeface="+mj-l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1" name="Billede 19" descr="Et billede, der indeholder tekst, enhed, luk, kontrolpanel&#10;&#10;Beskrivelsen er genereret automatisk">
            <a:extLst>
              <a:ext uri="{FF2B5EF4-FFF2-40B4-BE49-F238E27FC236}">
                <a16:creationId xmlns:a16="http://schemas.microsoft.com/office/drawing/2014/main" id="{85C611D2-0654-4D87-A6FF-E889FAE4DBFD}"/>
              </a:ext>
            </a:extLst>
          </p:cNvPr>
          <p:cNvPicPr>
            <a:picLocks noChangeAspect="1"/>
          </p:cNvPicPr>
          <p:nvPr/>
        </p:nvPicPr>
        <p:blipFill>
          <a:blip r:embed="rId4"/>
          <a:stretch>
            <a:fillRect/>
          </a:stretch>
        </p:blipFill>
        <p:spPr>
          <a:xfrm>
            <a:off x="5244492" y="49610"/>
            <a:ext cx="962025" cy="923925"/>
          </a:xfrm>
          <a:prstGeom prst="rect">
            <a:avLst/>
          </a:prstGeom>
        </p:spPr>
      </p:pic>
      <p:sp>
        <p:nvSpPr>
          <p:cNvPr id="10" name="Tekstfelt 1">
            <a:extLst>
              <a:ext uri="{FF2B5EF4-FFF2-40B4-BE49-F238E27FC236}">
                <a16:creationId xmlns:a16="http://schemas.microsoft.com/office/drawing/2014/main" id="{99CAF59F-16D7-4D29-B720-FFC822435EAA}"/>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1676942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3A1AEC6F-399D-4269-A825-0DC01170083A}"/>
              </a:ext>
            </a:extLst>
          </p:cNvPr>
          <p:cNvSpPr/>
          <p:nvPr/>
        </p:nvSpPr>
        <p:spPr>
          <a:xfrm>
            <a:off x="0" y="0"/>
            <a:ext cx="12192000" cy="6858000"/>
          </a:xfrm>
          <a:prstGeom prst="rect">
            <a:avLst/>
          </a:prstGeom>
          <a:solidFill>
            <a:srgbClr val="F0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5" name="Rektangel 24">
            <a:extLst>
              <a:ext uri="{FF2B5EF4-FFF2-40B4-BE49-F238E27FC236}">
                <a16:creationId xmlns:a16="http://schemas.microsoft.com/office/drawing/2014/main" id="{9102FCEE-9952-41C7-91CF-593F624FA9FA}"/>
              </a:ext>
            </a:extLst>
          </p:cNvPr>
          <p:cNvSpPr/>
          <p:nvPr/>
        </p:nvSpPr>
        <p:spPr>
          <a:xfrm>
            <a:off x="927653" y="3668358"/>
            <a:ext cx="10347740" cy="2811594"/>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6" name="Tekstfelt 5">
            <a:extLst>
              <a:ext uri="{FF2B5EF4-FFF2-40B4-BE49-F238E27FC236}">
                <a16:creationId xmlns:a16="http://schemas.microsoft.com/office/drawing/2014/main" id="{E8BB8315-82F7-4571-BB5E-E8473F7B94F1}"/>
              </a:ext>
            </a:extLst>
          </p:cNvPr>
          <p:cNvSpPr txBox="1"/>
          <p:nvPr/>
        </p:nvSpPr>
        <p:spPr>
          <a:xfrm>
            <a:off x="6020336" y="4441772"/>
            <a:ext cx="4907721" cy="1782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da-DK" sz="1700">
                <a:latin typeface="Calibri Light"/>
                <a:cs typeface="Calibri Light"/>
              </a:rPr>
              <a:t>Deltagernes og organisationens/ foreningens udbytte:</a:t>
            </a:r>
            <a:endParaRPr lang="en-US" sz="1700">
              <a:ea typeface="+mn-lt"/>
              <a:cs typeface="+mn-lt"/>
            </a:endParaRPr>
          </a:p>
          <a:p>
            <a:pPr marL="285750" indent="-285750">
              <a:lnSpc>
                <a:spcPct val="90000"/>
              </a:lnSpc>
              <a:spcBef>
                <a:spcPts val="1000"/>
              </a:spcBef>
              <a:buBlip>
                <a:blip r:embed="rId2">
                  <a:extLst>
                    <a:ext uri="{96DAC541-7B7A-43D3-8B79-37D633B846F1}">
                      <asvg:svgBlip xmlns:asvg="http://schemas.microsoft.com/office/drawing/2016/SVG/main" xmlns="" r:embed="rId3"/>
                    </a:ext>
                  </a:extLst>
                </a:blip>
              </a:buBlip>
            </a:pPr>
            <a:r>
              <a:rPr lang="da-DK" sz="1700">
                <a:latin typeface="Calibri Light"/>
                <a:cs typeface="Calibri Light"/>
              </a:rPr>
              <a:t>Kompetente, trygge og glade frivillige </a:t>
            </a:r>
            <a:endParaRPr lang="en-US" sz="1700">
              <a:ea typeface="+mn-lt"/>
              <a:cs typeface="+mn-lt"/>
            </a:endParaRPr>
          </a:p>
          <a:p>
            <a:pPr marL="285750" indent="-285750">
              <a:lnSpc>
                <a:spcPct val="90000"/>
              </a:lnSpc>
              <a:spcBef>
                <a:spcPts val="1000"/>
              </a:spcBef>
              <a:buBlip>
                <a:blip r:embed="rId2">
                  <a:extLst>
                    <a:ext uri="{96DAC541-7B7A-43D3-8B79-37D633B846F1}">
                      <asvg:svgBlip xmlns:asvg="http://schemas.microsoft.com/office/drawing/2016/SVG/main" xmlns="" r:embed="rId3"/>
                    </a:ext>
                  </a:extLst>
                </a:blip>
              </a:buBlip>
            </a:pPr>
            <a:r>
              <a:rPr lang="da-DK" sz="1700">
                <a:latin typeface="Calibri Light"/>
                <a:cs typeface="Calibri Light"/>
              </a:rPr>
              <a:t>Styrket børnebeskyttelse på lejren</a:t>
            </a:r>
            <a:endParaRPr lang="en-US" sz="1700">
              <a:ea typeface="+mn-lt"/>
              <a:cs typeface="+mn-lt"/>
            </a:endParaRPr>
          </a:p>
          <a:p>
            <a:pPr marL="285750" indent="-285750">
              <a:lnSpc>
                <a:spcPct val="90000"/>
              </a:lnSpc>
              <a:spcBef>
                <a:spcPts val="1000"/>
              </a:spcBef>
              <a:buBlip>
                <a:blip r:embed="rId2">
                  <a:extLst>
                    <a:ext uri="{96DAC541-7B7A-43D3-8B79-37D633B846F1}">
                      <asvg:svgBlip xmlns:asvg="http://schemas.microsoft.com/office/drawing/2016/SVG/main" xmlns="" r:embed="rId3"/>
                    </a:ext>
                  </a:extLst>
                </a:blip>
              </a:buBlip>
            </a:pPr>
            <a:r>
              <a:rPr lang="da-DK" sz="1700">
                <a:latin typeface="Calibri Light"/>
                <a:cs typeface="Calibri Light"/>
              </a:rPr>
              <a:t>Ensartet tilgang til opgaven</a:t>
            </a:r>
            <a:endParaRPr lang="en-US" sz="1700">
              <a:ea typeface="+mn-lt"/>
              <a:cs typeface="+mn-lt"/>
            </a:endParaRPr>
          </a:p>
          <a:p>
            <a:pPr marL="285750" indent="-285750">
              <a:lnSpc>
                <a:spcPct val="90000"/>
              </a:lnSpc>
              <a:spcBef>
                <a:spcPts val="1000"/>
              </a:spcBef>
              <a:buBlip>
                <a:blip r:embed="rId2">
                  <a:extLst>
                    <a:ext uri="{96DAC541-7B7A-43D3-8B79-37D633B846F1}">
                      <asvg:svgBlip xmlns:asvg="http://schemas.microsoft.com/office/drawing/2016/SVG/main" xmlns="" r:embed="rId3"/>
                    </a:ext>
                  </a:extLst>
                </a:blip>
              </a:buBlip>
            </a:pPr>
            <a:r>
              <a:rPr lang="da-DK" sz="1700">
                <a:latin typeface="Calibri Light"/>
                <a:cs typeface="Calibri Light"/>
              </a:rPr>
              <a:t>Større og fælles viden</a:t>
            </a:r>
            <a:endParaRPr lang="da-DK" sz="1700">
              <a:cs typeface="Calibri"/>
            </a:endParaRPr>
          </a:p>
        </p:txBody>
      </p:sp>
      <p:sp>
        <p:nvSpPr>
          <p:cNvPr id="7" name="Tekstfelt 6">
            <a:extLst>
              <a:ext uri="{FF2B5EF4-FFF2-40B4-BE49-F238E27FC236}">
                <a16:creationId xmlns:a16="http://schemas.microsoft.com/office/drawing/2014/main" id="{456BBFCD-B685-4E6F-869A-DA66AEFEF594}"/>
              </a:ext>
            </a:extLst>
          </p:cNvPr>
          <p:cNvSpPr txBox="1"/>
          <p:nvPr/>
        </p:nvSpPr>
        <p:spPr>
          <a:xfrm>
            <a:off x="1289188" y="3989130"/>
            <a:ext cx="4377634" cy="20282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da-DK" sz="1700" b="1">
                <a:solidFill>
                  <a:srgbClr val="47B7A4"/>
                </a:solidFill>
                <a:latin typeface="Calibri Light"/>
                <a:cs typeface="Calibri Light"/>
              </a:rPr>
              <a:t>Inspiration til formålsbeskrivelse</a:t>
            </a:r>
            <a:r>
              <a:rPr lang="da-DK" sz="1700">
                <a:latin typeface="Calibri Light"/>
                <a:cs typeface="Calibri Light"/>
              </a:rPr>
              <a:t/>
            </a:r>
            <a:br>
              <a:rPr lang="da-DK" sz="1700">
                <a:latin typeface="Calibri Light"/>
                <a:cs typeface="Calibri Light"/>
              </a:rPr>
            </a:br>
            <a:endParaRPr lang="da-DK" sz="600">
              <a:ea typeface="+mn-lt"/>
              <a:cs typeface="+mn-lt"/>
            </a:endParaRPr>
          </a:p>
          <a:p>
            <a:pPr>
              <a:lnSpc>
                <a:spcPct val="90000"/>
              </a:lnSpc>
              <a:spcBef>
                <a:spcPts val="1000"/>
              </a:spcBef>
            </a:pPr>
            <a:r>
              <a:rPr lang="da-DK" sz="1700">
                <a:latin typeface="Calibri Light"/>
                <a:cs typeface="Calibri Light"/>
              </a:rPr>
              <a:t>Formålet med kurset:</a:t>
            </a:r>
            <a:endParaRPr lang="da-DK" sz="1700">
              <a:ea typeface="+mn-lt"/>
              <a:cs typeface="+mn-lt"/>
            </a:endParaRPr>
          </a:p>
          <a:p>
            <a:pPr marL="285750" indent="-285750">
              <a:lnSpc>
                <a:spcPct val="90000"/>
              </a:lnSpc>
              <a:spcBef>
                <a:spcPts val="1000"/>
              </a:spcBef>
              <a:buBlip>
                <a:blip r:embed="rId2">
                  <a:extLst>
                    <a:ext uri="{96DAC541-7B7A-43D3-8B79-37D633B846F1}">
                      <asvg:svgBlip xmlns:asvg="http://schemas.microsoft.com/office/drawing/2016/SVG/main" xmlns="" r:embed="rId3"/>
                    </a:ext>
                  </a:extLst>
                </a:blip>
              </a:buBlip>
            </a:pPr>
            <a:r>
              <a:rPr lang="da-DK" sz="1700">
                <a:latin typeface="Calibri Light"/>
                <a:cs typeface="Calibri Light"/>
              </a:rPr>
              <a:t>At styrke lejrteamets generelle kompetencer ift. deltagerne på lejren</a:t>
            </a:r>
            <a:endParaRPr lang="da-DK" sz="1700">
              <a:ea typeface="+mn-lt"/>
              <a:cs typeface="+mn-lt"/>
            </a:endParaRPr>
          </a:p>
          <a:p>
            <a:pPr marL="285750" indent="-285750">
              <a:lnSpc>
                <a:spcPct val="90000"/>
              </a:lnSpc>
              <a:spcBef>
                <a:spcPts val="1000"/>
              </a:spcBef>
              <a:buBlip>
                <a:blip r:embed="rId2">
                  <a:extLst>
                    <a:ext uri="{96DAC541-7B7A-43D3-8B79-37D633B846F1}">
                      <asvg:svgBlip xmlns:asvg="http://schemas.microsoft.com/office/drawing/2016/SVG/main" xmlns="" r:embed="rId3"/>
                    </a:ext>
                  </a:extLst>
                </a:blip>
              </a:buBlip>
            </a:pPr>
            <a:r>
              <a:rPr lang="da-DK" sz="1700">
                <a:latin typeface="Calibri Light"/>
                <a:cs typeface="Calibri Light"/>
              </a:rPr>
              <a:t>At formidle organisationens værdier, politikker og retningslinjer</a:t>
            </a:r>
            <a:endParaRPr lang="da-DK" sz="1700">
              <a:cs typeface="Calibri"/>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5" name="Rektangel 4">
            <a:extLst>
              <a:ext uri="{FF2B5EF4-FFF2-40B4-BE49-F238E27FC236}">
                <a16:creationId xmlns:a16="http://schemas.microsoft.com/office/drawing/2014/main" id="{EA9F46AE-0503-4D58-A887-AADF01313018}"/>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3881308" y="670500"/>
            <a:ext cx="3950262" cy="810093"/>
          </a:xfrm>
        </p:spPr>
        <p:txBody>
          <a:bodyPr>
            <a:noAutofit/>
          </a:bodyPr>
          <a:lstStyle/>
          <a:p>
            <a:r>
              <a:rPr lang="da-DK" sz="2800">
                <a:cs typeface="Calibri Light"/>
              </a:rPr>
              <a:t>Formål med uddannelsen</a:t>
            </a: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2" y="1967253"/>
            <a:ext cx="10736582" cy="1459378"/>
          </a:xfrm>
        </p:spPr>
        <p:txBody>
          <a:bodyPr vert="horz" lIns="91440" tIns="45720" rIns="91440" bIns="45720" rtlCol="0" anchor="t">
            <a:noAutofit/>
          </a:bodyPr>
          <a:lstStyle/>
          <a:p>
            <a:pPr marL="0" indent="0">
              <a:buNone/>
            </a:pPr>
            <a:r>
              <a:rPr lang="da-DK" sz="1700">
                <a:latin typeface="+mj-lt"/>
              </a:rPr>
              <a:t>Når en uddannelse skal konkretiseres og beskrives, er det vigtigt at få drøftet, hvad I vil med uddannelsen, og hvad deltagerne skal have ud af kurset. </a:t>
            </a:r>
          </a:p>
          <a:p>
            <a:pPr marL="0" indent="0">
              <a:buNone/>
            </a:pPr>
            <a:r>
              <a:rPr lang="da-DK" sz="1700">
                <a:latin typeface="+mj-lt"/>
              </a:rPr>
              <a:t>Sørg for at prioritere det der er vigtigst og undlad at have alt for mange formål - hellere få tydelige formål i stedet for mange små delmål. Det kan både blive uigennemskueligt, hvad uddannelsen egentlig handler om, og indholdet kan blive meget overfladisk, så lejrteamet oplever, at de ikke har fået noget værdifuldt med sig fra uddannelsen. </a:t>
            </a:r>
            <a:br>
              <a:rPr lang="da-DK" sz="1700">
                <a:latin typeface="+mj-lt"/>
              </a:rPr>
            </a:br>
            <a:endParaRPr lang="da-DK" sz="1700">
              <a:latin typeface="+mj-lt"/>
            </a:endParaRPr>
          </a:p>
          <a:p>
            <a:pPr marL="0" indent="0">
              <a:buNone/>
            </a:pPr>
            <a:endParaRPr lang="da-DK" sz="1700">
              <a:latin typeface="+mj-lt"/>
              <a:cs typeface="Calibri Light"/>
            </a:endParaRPr>
          </a:p>
          <a:p>
            <a:pPr marL="0" indent="0">
              <a:buNone/>
            </a:pPr>
            <a:endParaRPr lang="da-DK" sz="1700">
              <a:latin typeface="+mj-lt"/>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7" name="Billede 19" descr="Et billede, der indeholder tekst, enhed, luk, kontrolpanel&#10;&#10;Beskrivelsen er genereret automatisk">
            <a:extLst>
              <a:ext uri="{FF2B5EF4-FFF2-40B4-BE49-F238E27FC236}">
                <a16:creationId xmlns:a16="http://schemas.microsoft.com/office/drawing/2014/main" id="{785D3BF7-95FA-4D0F-897C-C0EC44196011}"/>
              </a:ext>
            </a:extLst>
          </p:cNvPr>
          <p:cNvPicPr>
            <a:picLocks noChangeAspect="1"/>
          </p:cNvPicPr>
          <p:nvPr/>
        </p:nvPicPr>
        <p:blipFill>
          <a:blip r:embed="rId4"/>
          <a:stretch>
            <a:fillRect/>
          </a:stretch>
        </p:blipFill>
        <p:spPr>
          <a:xfrm>
            <a:off x="5244492" y="49610"/>
            <a:ext cx="962025" cy="923925"/>
          </a:xfrm>
          <a:prstGeom prst="rect">
            <a:avLst/>
          </a:prstGeom>
        </p:spPr>
      </p:pic>
      <p:pic>
        <p:nvPicPr>
          <p:cNvPr id="13" name="Grafik 1">
            <a:extLst>
              <a:ext uri="{FF2B5EF4-FFF2-40B4-BE49-F238E27FC236}">
                <a16:creationId xmlns:a16="http://schemas.microsoft.com/office/drawing/2014/main" id="{D572D25E-C2F9-4F3E-A943-B63B20F34A4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61993" y="4087912"/>
            <a:ext cx="923875" cy="939668"/>
          </a:xfrm>
          <a:prstGeom prst="rect">
            <a:avLst/>
          </a:prstGeom>
        </p:spPr>
      </p:pic>
      <p:pic>
        <p:nvPicPr>
          <p:cNvPr id="14" name="Grafik 2">
            <a:extLst>
              <a:ext uri="{FF2B5EF4-FFF2-40B4-BE49-F238E27FC236}">
                <a16:creationId xmlns:a16="http://schemas.microsoft.com/office/drawing/2014/main" id="{CC192CDB-4765-4BA1-9D85-CBE276A1204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96846" y="5488806"/>
            <a:ext cx="1113388" cy="1026528"/>
          </a:xfrm>
          <a:prstGeom prst="rect">
            <a:avLst/>
          </a:prstGeom>
        </p:spPr>
      </p:pic>
      <p:pic>
        <p:nvPicPr>
          <p:cNvPr id="15" name="Grafik 3">
            <a:extLst>
              <a:ext uri="{FF2B5EF4-FFF2-40B4-BE49-F238E27FC236}">
                <a16:creationId xmlns:a16="http://schemas.microsoft.com/office/drawing/2014/main" id="{DCDE63F2-D247-4AED-8CF6-4601CF108A4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990280" y="6261591"/>
            <a:ext cx="631710" cy="292166"/>
          </a:xfrm>
          <a:prstGeom prst="rect">
            <a:avLst/>
          </a:prstGeom>
        </p:spPr>
      </p:pic>
      <p:pic>
        <p:nvPicPr>
          <p:cNvPr id="16" name="Grafik 1">
            <a:extLst>
              <a:ext uri="{FF2B5EF4-FFF2-40B4-BE49-F238E27FC236}">
                <a16:creationId xmlns:a16="http://schemas.microsoft.com/office/drawing/2014/main" id="{FB9EC1AA-6F25-44EA-A8F5-59221571FA8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98000" y="5838386"/>
            <a:ext cx="505368" cy="489575"/>
          </a:xfrm>
          <a:prstGeom prst="rect">
            <a:avLst/>
          </a:prstGeom>
        </p:spPr>
      </p:pic>
      <p:sp>
        <p:nvSpPr>
          <p:cNvPr id="18" name="Tekstfelt 1">
            <a:extLst>
              <a:ext uri="{FF2B5EF4-FFF2-40B4-BE49-F238E27FC236}">
                <a16:creationId xmlns:a16="http://schemas.microsoft.com/office/drawing/2014/main" id="{738D9E40-2265-4300-8D66-2B34AB0533CD}"/>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425413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person, udendørs, ung, mængde&#10;&#10;Automatisk genereret beskrivelse">
            <a:extLst>
              <a:ext uri="{FF2B5EF4-FFF2-40B4-BE49-F238E27FC236}">
                <a16:creationId xmlns:a16="http://schemas.microsoft.com/office/drawing/2014/main" id="{0420A461-2DB8-463D-94EB-8ED97ACABD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393"/>
          <a:stretch/>
        </p:blipFill>
        <p:spPr>
          <a:xfrm>
            <a:off x="0" y="813"/>
            <a:ext cx="12191999" cy="6857187"/>
          </a:xfrm>
          <a:prstGeom prst="rect">
            <a:avLst/>
          </a:prstGeom>
        </p:spPr>
      </p:pic>
      <p:sp>
        <p:nvSpPr>
          <p:cNvPr id="22" name="Rektangel 21">
            <a:extLst>
              <a:ext uri="{FF2B5EF4-FFF2-40B4-BE49-F238E27FC236}">
                <a16:creationId xmlns:a16="http://schemas.microsoft.com/office/drawing/2014/main" id="{3DACD3D1-B30D-4EE1-ABAE-5C3CC6B0F96A}"/>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3" name="Rektangel 22">
            <a:extLst>
              <a:ext uri="{FF2B5EF4-FFF2-40B4-BE49-F238E27FC236}">
                <a16:creationId xmlns:a16="http://schemas.microsoft.com/office/drawing/2014/main" id="{80C92B88-6BC3-4ED5-BF00-764841E57CCA}"/>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4" name="Titel 1">
            <a:extLst>
              <a:ext uri="{FF2B5EF4-FFF2-40B4-BE49-F238E27FC236}">
                <a16:creationId xmlns:a16="http://schemas.microsoft.com/office/drawing/2014/main" id="{44B2F000-D138-4C7F-A334-D21069BF8DE6}"/>
              </a:ext>
            </a:extLst>
          </p:cNvPr>
          <p:cNvSpPr>
            <a:spLocks noGrp="1"/>
          </p:cNvSpPr>
          <p:nvPr>
            <p:ph type="title"/>
          </p:nvPr>
        </p:nvSpPr>
        <p:spPr>
          <a:xfrm>
            <a:off x="4323239" y="667685"/>
            <a:ext cx="6817659" cy="810093"/>
          </a:xfrm>
        </p:spPr>
        <p:txBody>
          <a:bodyPr>
            <a:normAutofit/>
          </a:bodyPr>
          <a:lstStyle/>
          <a:p>
            <a:r>
              <a:rPr lang="da-DK" sz="3000">
                <a:cs typeface="Calibri Light"/>
              </a:rPr>
              <a:t>Børnebeskyttelse</a:t>
            </a:r>
          </a:p>
        </p:txBody>
      </p:sp>
      <p:pic>
        <p:nvPicPr>
          <p:cNvPr id="15" name="Billede 19" descr="Et billede, der indeholder tekst, enhed, luk, kontrolpanel&#10;&#10;Beskrivelsen er genereret automatisk">
            <a:extLst>
              <a:ext uri="{FF2B5EF4-FFF2-40B4-BE49-F238E27FC236}">
                <a16:creationId xmlns:a16="http://schemas.microsoft.com/office/drawing/2014/main" id="{D22ACE64-5537-4DD1-9468-D6EB97154CC2}"/>
              </a:ext>
            </a:extLst>
          </p:cNvPr>
          <p:cNvPicPr>
            <a:picLocks noChangeAspect="1"/>
          </p:cNvPicPr>
          <p:nvPr/>
        </p:nvPicPr>
        <p:blipFill>
          <a:blip r:embed="rId3"/>
          <a:stretch>
            <a:fillRect/>
          </a:stretch>
        </p:blipFill>
        <p:spPr>
          <a:xfrm>
            <a:off x="5244492" y="49610"/>
            <a:ext cx="962025" cy="923925"/>
          </a:xfrm>
          <a:prstGeom prst="rect">
            <a:avLst/>
          </a:prstGeom>
        </p:spPr>
      </p:pic>
    </p:spTree>
    <p:extLst>
      <p:ext uri="{BB962C8B-B14F-4D97-AF65-F5344CB8AC3E}">
        <p14:creationId xmlns:p14="http://schemas.microsoft.com/office/powerpoint/2010/main" val="1611232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0" y="0"/>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957069" y="670500"/>
            <a:ext cx="1744371" cy="810093"/>
          </a:xfrm>
        </p:spPr>
        <p:txBody>
          <a:bodyPr>
            <a:noAutofit/>
          </a:bodyPr>
          <a:lstStyle/>
          <a:p>
            <a:r>
              <a:rPr lang="da-DK" sz="2800"/>
              <a:t>Børnesyn</a:t>
            </a:r>
            <a:endParaRPr lang="da-DK" sz="2800">
              <a:cs typeface="Calibri Light"/>
            </a:endParaRPr>
          </a:p>
        </p:txBody>
      </p:sp>
      <p:sp>
        <p:nvSpPr>
          <p:cNvPr id="21" name="Pladsholder til indhold 2">
            <a:extLst>
              <a:ext uri="{FF2B5EF4-FFF2-40B4-BE49-F238E27FC236}">
                <a16:creationId xmlns:a16="http://schemas.microsoft.com/office/drawing/2014/main" id="{F22C9D2D-AF76-40B4-8D92-E80D5043A838}"/>
              </a:ext>
            </a:extLst>
          </p:cNvPr>
          <p:cNvSpPr>
            <a:spLocks noGrp="1"/>
          </p:cNvSpPr>
          <p:nvPr>
            <p:ph idx="1"/>
          </p:nvPr>
        </p:nvSpPr>
        <p:spPr>
          <a:xfrm>
            <a:off x="860163" y="1967253"/>
            <a:ext cx="5235838" cy="4220248"/>
          </a:xfrm>
        </p:spPr>
        <p:txBody>
          <a:bodyPr vert="horz" lIns="91440" tIns="45720" rIns="91440" bIns="45720" rtlCol="0" anchor="t">
            <a:noAutofit/>
          </a:bodyPr>
          <a:lstStyle/>
          <a:p>
            <a:pPr marL="0" indent="0">
              <a:buNone/>
            </a:pPr>
            <a:r>
              <a:rPr lang="da-DK" sz="1800" b="1">
                <a:solidFill>
                  <a:srgbClr val="47B7A4"/>
                </a:solidFill>
                <a:latin typeface="+mj-lt"/>
              </a:rPr>
              <a:t>Hvad er et børnesyn?</a:t>
            </a:r>
          </a:p>
          <a:p>
            <a:pPr>
              <a:buBlip>
                <a:blip r:embed="rId2">
                  <a:extLst>
                    <a:ext uri="{96DAC541-7B7A-43D3-8B79-37D633B846F1}">
                      <asvg:svgBlip xmlns:asvg="http://schemas.microsoft.com/office/drawing/2016/SVG/main" xmlns="" r:embed="rId3"/>
                    </a:ext>
                  </a:extLst>
                </a:blip>
              </a:buBlip>
            </a:pPr>
            <a:r>
              <a:rPr lang="da-DK" sz="1800">
                <a:solidFill>
                  <a:srgbClr val="000000"/>
                </a:solidFill>
                <a:latin typeface="+mj-lt"/>
              </a:rPr>
              <a:t>Et b</a:t>
            </a:r>
            <a:r>
              <a:rPr lang="da-DK" sz="1800" b="0" i="0">
                <a:solidFill>
                  <a:srgbClr val="000000"/>
                </a:solidFill>
                <a:effectLst/>
                <a:latin typeface="+mj-lt"/>
              </a:rPr>
              <a:t>ørnesyn er den måde, </a:t>
            </a:r>
            <a:r>
              <a:rPr lang="da-DK" sz="1800">
                <a:solidFill>
                  <a:srgbClr val="000000"/>
                </a:solidFill>
                <a:latin typeface="+mj-lt"/>
              </a:rPr>
              <a:t>vi </a:t>
            </a:r>
            <a:r>
              <a:rPr lang="da-DK" sz="1800" b="0" i="0">
                <a:solidFill>
                  <a:srgbClr val="000000"/>
                </a:solidFill>
                <a:effectLst/>
                <a:latin typeface="+mj-lt"/>
              </a:rPr>
              <a:t>tænker om børn, taler om børn, behandler børn, og er sammen med børn på. </a:t>
            </a:r>
          </a:p>
          <a:p>
            <a:pPr>
              <a:buBlip>
                <a:blip r:embed="rId2">
                  <a:extLst>
                    <a:ext uri="{96DAC541-7B7A-43D3-8B79-37D633B846F1}">
                      <asvg:svgBlip xmlns:asvg="http://schemas.microsoft.com/office/drawing/2016/SVG/main" xmlns="" r:embed="rId3"/>
                    </a:ext>
                  </a:extLst>
                </a:blip>
              </a:buBlip>
            </a:pPr>
            <a:r>
              <a:rPr lang="da-DK" sz="1800" b="0" i="0">
                <a:solidFill>
                  <a:srgbClr val="000000"/>
                </a:solidFill>
                <a:effectLst/>
                <a:latin typeface="+mj-lt"/>
              </a:rPr>
              <a:t>Et børnesyn definerer tilgangen til børnene og er grundlaget for både planlægning og afholdelse af aktiviteter med børn.</a:t>
            </a:r>
            <a:r>
              <a:rPr lang="da-DK" sz="1800" b="0" i="0">
                <a:effectLst/>
                <a:latin typeface="+mj-lt"/>
              </a:rPr>
              <a:t/>
            </a:r>
            <a:br>
              <a:rPr lang="da-DK" sz="1800" b="0" i="0">
                <a:effectLst/>
                <a:latin typeface="+mj-lt"/>
              </a:rPr>
            </a:br>
            <a:endParaRPr lang="da-DK" sz="1800">
              <a:latin typeface="+mj-lt"/>
            </a:endParaRPr>
          </a:p>
          <a:p>
            <a:pPr marL="0" indent="0">
              <a:buNone/>
            </a:pPr>
            <a:r>
              <a:rPr lang="da-DK" sz="1800" b="1">
                <a:solidFill>
                  <a:srgbClr val="47B7A4"/>
                </a:solidFill>
                <a:latin typeface="+mj-lt"/>
              </a:rPr>
              <a:t>Hvorfor er et fælles børnesyn vigtigt?</a:t>
            </a:r>
          </a:p>
          <a:p>
            <a:pPr>
              <a:buBlip>
                <a:blip r:embed="rId2">
                  <a:extLst>
                    <a:ext uri="{96DAC541-7B7A-43D3-8B79-37D633B846F1}">
                      <asvg:svgBlip xmlns:asvg="http://schemas.microsoft.com/office/drawing/2016/SVG/main" xmlns="" r:embed="rId3"/>
                    </a:ext>
                  </a:extLst>
                </a:blip>
              </a:buBlip>
            </a:pPr>
            <a:r>
              <a:rPr lang="da-DK" sz="1800">
                <a:solidFill>
                  <a:srgbClr val="0A0A0A"/>
                </a:solidFill>
                <a:latin typeface="+mj-lt"/>
              </a:rPr>
              <a:t>Et fælles børnesyn g</a:t>
            </a:r>
            <a:r>
              <a:rPr lang="da-DK" sz="1800" b="0" i="0">
                <a:solidFill>
                  <a:srgbClr val="0A0A0A"/>
                </a:solidFill>
                <a:effectLst/>
                <a:latin typeface="+mj-lt"/>
              </a:rPr>
              <a:t>iver et fælles grundlag og sætter tydelige rammer for arbejdet og samarbejdet med børnene. </a:t>
            </a:r>
          </a:p>
          <a:p>
            <a:pPr>
              <a:buBlip>
                <a:blip r:embed="rId2">
                  <a:extLst>
                    <a:ext uri="{96DAC541-7B7A-43D3-8B79-37D633B846F1}">
                      <asvg:svgBlip xmlns:asvg="http://schemas.microsoft.com/office/drawing/2016/SVG/main" xmlns="" r:embed="rId3"/>
                    </a:ext>
                  </a:extLst>
                </a:blip>
              </a:buBlip>
            </a:pPr>
            <a:r>
              <a:rPr lang="da-DK" sz="1800" b="0" i="0">
                <a:solidFill>
                  <a:srgbClr val="0A0A0A"/>
                </a:solidFill>
                <a:effectLst/>
                <a:latin typeface="+mj-lt"/>
              </a:rPr>
              <a:t>Et fælles børnesyn </a:t>
            </a:r>
            <a:r>
              <a:rPr lang="da-DK" sz="1800">
                <a:solidFill>
                  <a:srgbClr val="0A0A0A"/>
                </a:solidFill>
                <a:latin typeface="+mj-lt"/>
              </a:rPr>
              <a:t>bidrager til</a:t>
            </a:r>
            <a:r>
              <a:rPr lang="da-DK" sz="1800" b="0" i="0">
                <a:solidFill>
                  <a:srgbClr val="0A0A0A"/>
                </a:solidFill>
                <a:effectLst/>
                <a:latin typeface="+mj-lt"/>
              </a:rPr>
              <a:t> at sætte idealer og mål for, hvordan vi inddrager, lytter til og behandler børn.</a:t>
            </a: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5" name="Pladsholder til indhold 2">
            <a:extLst>
              <a:ext uri="{FF2B5EF4-FFF2-40B4-BE49-F238E27FC236}">
                <a16:creationId xmlns:a16="http://schemas.microsoft.com/office/drawing/2014/main" id="{9015121A-733A-46E8-A93C-B21B4A23E68A}"/>
              </a:ext>
            </a:extLst>
          </p:cNvPr>
          <p:cNvSpPr txBox="1">
            <a:spLocks/>
          </p:cNvSpPr>
          <p:nvPr/>
        </p:nvSpPr>
        <p:spPr>
          <a:xfrm>
            <a:off x="6411097" y="1956495"/>
            <a:ext cx="5519123" cy="4220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7B7A4"/>
                </a:solidFill>
                <a:latin typeface="+mj-lt"/>
              </a:rPr>
              <a:t>Her skrives organisationens/foreningens børnesyn:</a:t>
            </a:r>
          </a:p>
          <a:p>
            <a:pPr marL="0" indent="0">
              <a:buNone/>
            </a:pPr>
            <a:r>
              <a:rPr lang="da-DK" sz="1800" dirty="0">
                <a:latin typeface="+mj-lt"/>
              </a:rPr>
              <a:t>Skriv principperne i punktform:</a:t>
            </a:r>
          </a:p>
          <a:p>
            <a:pPr marL="342900" indent="-342900">
              <a:buClr>
                <a:srgbClr val="FFC000"/>
              </a:buClr>
              <a:buAutoNum type="arabicPeriod"/>
            </a:pPr>
            <a:r>
              <a:rPr lang="da-DK" sz="1800" dirty="0">
                <a:latin typeface="+mj-lt"/>
              </a:rPr>
              <a:t>Vi mener, at børn….</a:t>
            </a:r>
          </a:p>
          <a:p>
            <a:pPr marL="342900" indent="-342900">
              <a:buClr>
                <a:srgbClr val="FFC000"/>
              </a:buClr>
              <a:buAutoNum type="arabicPeriod"/>
            </a:pPr>
            <a:r>
              <a:rPr lang="da-DK" sz="1800" dirty="0">
                <a:latin typeface="+mj-lt"/>
              </a:rPr>
              <a:t>Vi mener, at børn</a:t>
            </a:r>
            <a:r>
              <a:rPr lang="da-DK" sz="1800" dirty="0" smtClean="0">
                <a:latin typeface="+mj-lt"/>
              </a:rPr>
              <a:t>…</a:t>
            </a:r>
          </a:p>
          <a:p>
            <a:pPr marL="342900" indent="-342900">
              <a:buClr>
                <a:srgbClr val="FFC000"/>
              </a:buClr>
              <a:buAutoNum type="arabicPeriod"/>
            </a:pPr>
            <a:endParaRPr lang="da-DK" sz="1800" dirty="0">
              <a:latin typeface="+mj-lt"/>
            </a:endParaRPr>
          </a:p>
          <a:p>
            <a:pPr marL="0" indent="0">
              <a:buClr>
                <a:srgbClr val="FFC000"/>
              </a:buClr>
              <a:buNone/>
            </a:pPr>
            <a:r>
              <a:rPr lang="da-DK" sz="1800" dirty="0" smtClean="0">
                <a:latin typeface="+mj-lt"/>
              </a:rPr>
              <a:t>Få inspiration og værktøjer til at udvikle </a:t>
            </a:r>
            <a:r>
              <a:rPr lang="da-DK" sz="1800" b="1" dirty="0" smtClean="0">
                <a:latin typeface="+mj-lt"/>
                <a:hlinkClick r:id="rId4"/>
              </a:rPr>
              <a:t>et fælles </a:t>
            </a:r>
            <a:r>
              <a:rPr lang="da-DK" sz="1800" b="1" dirty="0" err="1" smtClean="0">
                <a:latin typeface="+mj-lt"/>
                <a:hlinkClick r:id="rId4"/>
              </a:rPr>
              <a:t>børneyn</a:t>
            </a:r>
            <a:r>
              <a:rPr lang="da-DK" sz="1800" b="1" dirty="0" smtClean="0">
                <a:latin typeface="+mj-lt"/>
              </a:rPr>
              <a:t>.</a:t>
            </a:r>
            <a:endParaRPr lang="da-DK" sz="1800" b="1" dirty="0">
              <a:latin typeface="+mj-lt"/>
            </a:endParaRPr>
          </a:p>
          <a:p>
            <a:pPr marL="0" indent="0">
              <a:buNone/>
            </a:pPr>
            <a:endParaRPr lang="da-DK" sz="1800" dirty="0">
              <a:latin typeface="+mj-lt"/>
            </a:endParaRPr>
          </a:p>
          <a:p>
            <a:pPr marL="0" indent="0">
              <a:buNone/>
            </a:pPr>
            <a:endParaRPr lang="da-DK" sz="1800" dirty="0">
              <a:latin typeface="+mj-lt"/>
            </a:endParaRPr>
          </a:p>
        </p:txBody>
      </p:sp>
      <p:pic>
        <p:nvPicPr>
          <p:cNvPr id="27" name="Grafik 1">
            <a:extLst>
              <a:ext uri="{FF2B5EF4-FFF2-40B4-BE49-F238E27FC236}">
                <a16:creationId xmlns:a16="http://schemas.microsoft.com/office/drawing/2014/main" id="{3A7C552E-79C7-4967-B54E-B8C711E8667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61993" y="4087912"/>
            <a:ext cx="923875" cy="939668"/>
          </a:xfrm>
          <a:prstGeom prst="rect">
            <a:avLst/>
          </a:prstGeom>
        </p:spPr>
      </p:pic>
      <p:pic>
        <p:nvPicPr>
          <p:cNvPr id="28" name="Grafik 2">
            <a:extLst>
              <a:ext uri="{FF2B5EF4-FFF2-40B4-BE49-F238E27FC236}">
                <a16:creationId xmlns:a16="http://schemas.microsoft.com/office/drawing/2014/main" id="{3945C836-D889-4A6E-88FF-AFCBEECC5A2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96846" y="5488806"/>
            <a:ext cx="1113388" cy="1026528"/>
          </a:xfrm>
          <a:prstGeom prst="rect">
            <a:avLst/>
          </a:prstGeom>
        </p:spPr>
      </p:pic>
      <p:pic>
        <p:nvPicPr>
          <p:cNvPr id="29" name="Grafik 3">
            <a:extLst>
              <a:ext uri="{FF2B5EF4-FFF2-40B4-BE49-F238E27FC236}">
                <a16:creationId xmlns:a16="http://schemas.microsoft.com/office/drawing/2014/main" id="{EEAA45D1-20A1-4A90-BEC0-F226B75BF9C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990280" y="6261591"/>
            <a:ext cx="631710" cy="292166"/>
          </a:xfrm>
          <a:prstGeom prst="rect">
            <a:avLst/>
          </a:prstGeom>
        </p:spPr>
      </p:pic>
      <p:pic>
        <p:nvPicPr>
          <p:cNvPr id="30" name="Grafik 1">
            <a:extLst>
              <a:ext uri="{FF2B5EF4-FFF2-40B4-BE49-F238E27FC236}">
                <a16:creationId xmlns:a16="http://schemas.microsoft.com/office/drawing/2014/main" id="{24E68D67-33DA-4CEF-ABA6-CDFD8F4C95A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98000" y="5838386"/>
            <a:ext cx="505368" cy="489575"/>
          </a:xfrm>
          <a:prstGeom prst="rect">
            <a:avLst/>
          </a:prstGeom>
        </p:spPr>
      </p:pic>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13"/>
          <a:stretch>
            <a:fillRect/>
          </a:stretch>
        </p:blipFill>
        <p:spPr>
          <a:xfrm>
            <a:off x="5244492" y="49610"/>
            <a:ext cx="962025" cy="923925"/>
          </a:xfrm>
          <a:prstGeom prst="rect">
            <a:avLst/>
          </a:prstGeom>
        </p:spPr>
      </p:pic>
      <p:sp>
        <p:nvSpPr>
          <p:cNvPr id="15" name="Tekstfelt 1">
            <a:extLst>
              <a:ext uri="{FF2B5EF4-FFF2-40B4-BE49-F238E27FC236}">
                <a16:creationId xmlns:a16="http://schemas.microsoft.com/office/drawing/2014/main" id="{420C97F1-B71D-4D27-AD1F-2CA9DE83B1D2}"/>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spTree>
    <p:extLst>
      <p:ext uri="{BB962C8B-B14F-4D97-AF65-F5344CB8AC3E}">
        <p14:creationId xmlns:p14="http://schemas.microsoft.com/office/powerpoint/2010/main" val="46127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A00116CE-7FA8-47B9-95BB-3EBF3AF621E0}"/>
              </a:ext>
            </a:extLst>
          </p:cNvPr>
          <p:cNvSpPr/>
          <p:nvPr/>
        </p:nvSpPr>
        <p:spPr>
          <a:xfrm>
            <a:off x="152400" y="56564"/>
            <a:ext cx="12192000" cy="6858000"/>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srgbClr val="47B7A4"/>
              </a:solidFill>
            </a:endParaRPr>
          </a:p>
        </p:txBody>
      </p:sp>
      <p:sp>
        <p:nvSpPr>
          <p:cNvPr id="4" name="Rektangel 3">
            <a:extLst>
              <a:ext uri="{FF2B5EF4-FFF2-40B4-BE49-F238E27FC236}">
                <a16:creationId xmlns:a16="http://schemas.microsoft.com/office/drawing/2014/main" id="{92E1FB4A-967B-4E89-8C69-E8BCA678B937}"/>
              </a:ext>
            </a:extLst>
          </p:cNvPr>
          <p:cNvSpPr/>
          <p:nvPr/>
        </p:nvSpPr>
        <p:spPr>
          <a:xfrm>
            <a:off x="5524501" y="734012"/>
            <a:ext cx="4095750" cy="737272"/>
          </a:xfrm>
          <a:prstGeom prst="rect">
            <a:avLst/>
          </a:prstGeom>
          <a:solidFill>
            <a:srgbClr val="E18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6" name="Rektangel 25">
            <a:extLst>
              <a:ext uri="{FF2B5EF4-FFF2-40B4-BE49-F238E27FC236}">
                <a16:creationId xmlns:a16="http://schemas.microsoft.com/office/drawing/2014/main" id="{23875A3D-2E7A-445A-9F4B-F9B28CD47D87}"/>
              </a:ext>
            </a:extLst>
          </p:cNvPr>
          <p:cNvSpPr/>
          <p:nvPr/>
        </p:nvSpPr>
        <p:spPr>
          <a:xfrm>
            <a:off x="2349614" y="627655"/>
            <a:ext cx="3375891" cy="737272"/>
          </a:xfrm>
          <a:prstGeom prst="rect">
            <a:avLst/>
          </a:prstGeom>
          <a:solidFill>
            <a:srgbClr val="C4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 name="Titel 1">
            <a:extLst>
              <a:ext uri="{FF2B5EF4-FFF2-40B4-BE49-F238E27FC236}">
                <a16:creationId xmlns:a16="http://schemas.microsoft.com/office/drawing/2014/main" id="{56C18DF6-D1E5-4E6A-9500-A5A91F7CE3FB}"/>
              </a:ext>
            </a:extLst>
          </p:cNvPr>
          <p:cNvSpPr>
            <a:spLocks noGrp="1"/>
          </p:cNvSpPr>
          <p:nvPr>
            <p:ph type="title"/>
          </p:nvPr>
        </p:nvSpPr>
        <p:spPr>
          <a:xfrm>
            <a:off x="4957069" y="670500"/>
            <a:ext cx="1744371" cy="810093"/>
          </a:xfrm>
        </p:spPr>
        <p:txBody>
          <a:bodyPr>
            <a:noAutofit/>
          </a:bodyPr>
          <a:lstStyle/>
          <a:p>
            <a:r>
              <a:rPr lang="da-DK" sz="2800"/>
              <a:t>Børnesyn</a:t>
            </a:r>
            <a:endParaRPr lang="da-DK" sz="2800">
              <a:cs typeface="Calibri Light"/>
            </a:endParaRPr>
          </a:p>
        </p:txBody>
      </p:sp>
      <p:sp>
        <p:nvSpPr>
          <p:cNvPr id="24" name="AutoShape 2">
            <a:extLst>
              <a:ext uri="{FF2B5EF4-FFF2-40B4-BE49-F238E27FC236}">
                <a16:creationId xmlns:a16="http://schemas.microsoft.com/office/drawing/2014/main" id="{BCBDE1B2-4C50-416D-A72C-78515689F9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5" name="Pladsholder til indhold 2">
            <a:extLst>
              <a:ext uri="{FF2B5EF4-FFF2-40B4-BE49-F238E27FC236}">
                <a16:creationId xmlns:a16="http://schemas.microsoft.com/office/drawing/2014/main" id="{9015121A-733A-46E8-A93C-B21B4A23E68A}"/>
              </a:ext>
            </a:extLst>
          </p:cNvPr>
          <p:cNvSpPr txBox="1">
            <a:spLocks/>
          </p:cNvSpPr>
          <p:nvPr/>
        </p:nvSpPr>
        <p:spPr>
          <a:xfrm>
            <a:off x="6411097" y="1956495"/>
            <a:ext cx="5519123" cy="42202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b="1" dirty="0">
              <a:solidFill>
                <a:srgbClr val="47B7A4"/>
              </a:solidFill>
              <a:latin typeface="+mj-lt"/>
              <a:cs typeface="Calibri Light"/>
            </a:endParaRPr>
          </a:p>
          <a:p>
            <a:pPr marL="0" indent="0">
              <a:buNone/>
            </a:pPr>
            <a:endParaRPr lang="da-DK" sz="1800">
              <a:latin typeface="+mj-lt"/>
            </a:endParaRPr>
          </a:p>
          <a:p>
            <a:pPr marL="0" indent="0">
              <a:buNone/>
            </a:pPr>
            <a:endParaRPr lang="da-DK" sz="1800">
              <a:latin typeface="+mj-lt"/>
            </a:endParaRPr>
          </a:p>
        </p:txBody>
      </p:sp>
      <p:pic>
        <p:nvPicPr>
          <p:cNvPr id="27" name="Grafik 1">
            <a:extLst>
              <a:ext uri="{FF2B5EF4-FFF2-40B4-BE49-F238E27FC236}">
                <a16:creationId xmlns:a16="http://schemas.microsoft.com/office/drawing/2014/main" id="{3A7C552E-79C7-4967-B54E-B8C711E866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061993" y="4087912"/>
            <a:ext cx="923875" cy="939668"/>
          </a:xfrm>
          <a:prstGeom prst="rect">
            <a:avLst/>
          </a:prstGeom>
        </p:spPr>
      </p:pic>
      <p:pic>
        <p:nvPicPr>
          <p:cNvPr id="28" name="Grafik 2">
            <a:extLst>
              <a:ext uri="{FF2B5EF4-FFF2-40B4-BE49-F238E27FC236}">
                <a16:creationId xmlns:a16="http://schemas.microsoft.com/office/drawing/2014/main" id="{3945C836-D889-4A6E-88FF-AFCBEECC5A2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96846" y="5488806"/>
            <a:ext cx="1113388" cy="1026528"/>
          </a:xfrm>
          <a:prstGeom prst="rect">
            <a:avLst/>
          </a:prstGeom>
        </p:spPr>
      </p:pic>
      <p:pic>
        <p:nvPicPr>
          <p:cNvPr id="29" name="Grafik 3">
            <a:extLst>
              <a:ext uri="{FF2B5EF4-FFF2-40B4-BE49-F238E27FC236}">
                <a16:creationId xmlns:a16="http://schemas.microsoft.com/office/drawing/2014/main" id="{EEAA45D1-20A1-4A90-BEC0-F226B75BF9C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990280" y="6261591"/>
            <a:ext cx="631710" cy="292166"/>
          </a:xfrm>
          <a:prstGeom prst="rect">
            <a:avLst/>
          </a:prstGeom>
        </p:spPr>
      </p:pic>
      <p:pic>
        <p:nvPicPr>
          <p:cNvPr id="30" name="Grafik 1">
            <a:extLst>
              <a:ext uri="{FF2B5EF4-FFF2-40B4-BE49-F238E27FC236}">
                <a16:creationId xmlns:a16="http://schemas.microsoft.com/office/drawing/2014/main" id="{24E68D67-33DA-4CEF-ABA6-CDFD8F4C95A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298000" y="5838386"/>
            <a:ext cx="505368" cy="489575"/>
          </a:xfrm>
          <a:prstGeom prst="rect">
            <a:avLst/>
          </a:prstGeom>
        </p:spPr>
      </p:pic>
      <p:pic>
        <p:nvPicPr>
          <p:cNvPr id="31" name="Billede 19" descr="Et billede, der indeholder tekst, enhed, luk, kontrolpanel&#10;&#10;Beskrivelsen er genereret automatisk">
            <a:extLst>
              <a:ext uri="{FF2B5EF4-FFF2-40B4-BE49-F238E27FC236}">
                <a16:creationId xmlns:a16="http://schemas.microsoft.com/office/drawing/2014/main" id="{5264D9AC-E266-4F55-878E-F6E0B70E78BB}"/>
              </a:ext>
            </a:extLst>
          </p:cNvPr>
          <p:cNvPicPr>
            <a:picLocks noChangeAspect="1"/>
          </p:cNvPicPr>
          <p:nvPr/>
        </p:nvPicPr>
        <p:blipFill>
          <a:blip r:embed="rId11"/>
          <a:stretch>
            <a:fillRect/>
          </a:stretch>
        </p:blipFill>
        <p:spPr>
          <a:xfrm>
            <a:off x="5244492" y="49610"/>
            <a:ext cx="962025" cy="923925"/>
          </a:xfrm>
          <a:prstGeom prst="rect">
            <a:avLst/>
          </a:prstGeom>
        </p:spPr>
      </p:pic>
      <p:sp>
        <p:nvSpPr>
          <p:cNvPr id="15" name="Tekstfelt 1">
            <a:extLst>
              <a:ext uri="{FF2B5EF4-FFF2-40B4-BE49-F238E27FC236}">
                <a16:creationId xmlns:a16="http://schemas.microsoft.com/office/drawing/2014/main" id="{420C97F1-B71D-4D27-AD1F-2CA9DE83B1D2}"/>
              </a:ext>
            </a:extLst>
          </p:cNvPr>
          <p:cNvSpPr txBox="1"/>
          <p:nvPr/>
        </p:nvSpPr>
        <p:spPr>
          <a:xfrm>
            <a:off x="10533181" y="399243"/>
            <a:ext cx="1635544"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500" i="1">
                <a:latin typeface="+mj-lt"/>
              </a:rPr>
              <a:t>[navn/logo på organisation]</a:t>
            </a:r>
            <a:endParaRPr lang="da-DK" sz="1500" i="1">
              <a:latin typeface="+mj-lt"/>
              <a:cs typeface="Calibri Light"/>
            </a:endParaRPr>
          </a:p>
        </p:txBody>
      </p:sp>
      <p:pic>
        <p:nvPicPr>
          <p:cNvPr id="3" name="649086121"/>
          <p:cNvPicPr>
            <a:picLocks noRot="1" noChangeAspect="1"/>
          </p:cNvPicPr>
          <p:nvPr>
            <a:videoFile r:link="rId1"/>
          </p:nvPr>
        </p:nvPicPr>
        <p:blipFill>
          <a:blip r:embed="rId12"/>
          <a:stretch>
            <a:fillRect/>
          </a:stretch>
        </p:blipFill>
        <p:spPr>
          <a:xfrm>
            <a:off x="1485471" y="1773903"/>
            <a:ext cx="8812529" cy="4957047"/>
          </a:xfrm>
          <a:prstGeom prst="rect">
            <a:avLst/>
          </a:prstGeom>
        </p:spPr>
      </p:pic>
    </p:spTree>
    <p:extLst>
      <p:ext uri="{BB962C8B-B14F-4D97-AF65-F5344CB8AC3E}">
        <p14:creationId xmlns:p14="http://schemas.microsoft.com/office/powerpoint/2010/main" val="182055708"/>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413a2b0-0e21-478a-b430-e21d7d4e90c1">
      <UserInfo>
        <DisplayName>Atea CommVaultBackup 5</DisplayName>
        <AccountId>213</AccountId>
        <AccountType/>
      </UserInfo>
      <UserInfo>
        <DisplayName>Luise Lystlund</DisplayName>
        <AccountId>26</AccountId>
        <AccountType/>
      </UserInfo>
      <UserInfo>
        <DisplayName>Gertrud Scheutz</DisplayName>
        <AccountId>1125</AccountId>
        <AccountType/>
      </UserInfo>
      <UserInfo>
        <DisplayName>Astrid Agnethe Hallstrøm Larsen</DisplayName>
        <AccountId>154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FF1709BE4705418B695BE82097BE37" ma:contentTypeVersion="13" ma:contentTypeDescription="Create a new document." ma:contentTypeScope="" ma:versionID="4129b65df8910f44e1443e63602ed60e">
  <xsd:schema xmlns:xsd="http://www.w3.org/2001/XMLSchema" xmlns:xs="http://www.w3.org/2001/XMLSchema" xmlns:p="http://schemas.microsoft.com/office/2006/metadata/properties" xmlns:ns2="76a957fd-c8f4-4907-970c-171768256078" xmlns:ns3="e413a2b0-0e21-478a-b430-e21d7d4e90c1" targetNamespace="http://schemas.microsoft.com/office/2006/metadata/properties" ma:root="true" ma:fieldsID="c369570c3b8ebc5bb6883bb40e9a9223" ns2:_="" ns3:_="">
    <xsd:import namespace="76a957fd-c8f4-4907-970c-171768256078"/>
    <xsd:import namespace="e413a2b0-0e21-478a-b430-e21d7d4e90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957fd-c8f4-4907-970c-1717682560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13a2b0-0e21-478a-b430-e21d7d4e90c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9A9ABC-E8E6-4105-A5D3-04E5E637425C}">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e413a2b0-0e21-478a-b430-e21d7d4e90c1"/>
    <ds:schemaRef ds:uri="http://purl.org/dc/terms/"/>
    <ds:schemaRef ds:uri="http://schemas.openxmlformats.org/package/2006/metadata/core-properties"/>
    <ds:schemaRef ds:uri="76a957fd-c8f4-4907-970c-171768256078"/>
    <ds:schemaRef ds:uri="http://www.w3.org/XML/1998/namespace"/>
    <ds:schemaRef ds:uri="http://purl.org/dc/dcmitype/"/>
  </ds:schemaRefs>
</ds:datastoreItem>
</file>

<file path=customXml/itemProps2.xml><?xml version="1.0" encoding="utf-8"?>
<ds:datastoreItem xmlns:ds="http://schemas.openxmlformats.org/officeDocument/2006/customXml" ds:itemID="{B8143B54-33CF-477D-9E4B-236F7F3F5062}">
  <ds:schemaRefs>
    <ds:schemaRef ds:uri="http://schemas.microsoft.com/sharepoint/v3/contenttype/forms"/>
  </ds:schemaRefs>
</ds:datastoreItem>
</file>

<file path=customXml/itemProps3.xml><?xml version="1.0" encoding="utf-8"?>
<ds:datastoreItem xmlns:ds="http://schemas.openxmlformats.org/officeDocument/2006/customXml" ds:itemID="{9AA6177F-C4C5-41B2-BF21-C6391C2E2261}">
  <ds:schemaRefs>
    <ds:schemaRef ds:uri="76a957fd-c8f4-4907-970c-171768256078"/>
    <ds:schemaRef ds:uri="e413a2b0-0e21-478a-b430-e21d7d4e90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TotalTime>
  <Words>3668</Words>
  <Application>Microsoft Office PowerPoint</Application>
  <PresentationFormat>Widescreen</PresentationFormat>
  <Paragraphs>326</Paragraphs>
  <Slides>39</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Abadi</vt:lpstr>
      <vt:lpstr>Arial</vt:lpstr>
      <vt:lpstr>Calibri</vt:lpstr>
      <vt:lpstr>Calibri Light</vt:lpstr>
      <vt:lpstr>Times New Roman</vt:lpstr>
      <vt:lpstr>Kontortema</vt:lpstr>
      <vt:lpstr>SikkerLejr</vt:lpstr>
      <vt:lpstr>Information om uddannelsen</vt:lpstr>
      <vt:lpstr>Uddannelsens navn</vt:lpstr>
      <vt:lpstr>Dagsorden</vt:lpstr>
      <vt:lpstr>Praktisk info og rammesætning for uddannelsen</vt:lpstr>
      <vt:lpstr>Formål med uddannelsen</vt:lpstr>
      <vt:lpstr>Børnebeskyttelse</vt:lpstr>
      <vt:lpstr>Børnesyn</vt:lpstr>
      <vt:lpstr>Børnesyn</vt:lpstr>
      <vt:lpstr>Case – Børnesyn i praksis</vt:lpstr>
      <vt:lpstr>Børnebeskyttelsespolitik</vt:lpstr>
      <vt:lpstr>Samværspolitik</vt:lpstr>
      <vt:lpstr>Samværspolitik</vt:lpstr>
      <vt:lpstr>Inspiration til at arbejde med samværspolitikken </vt:lpstr>
      <vt:lpstr>Case – Samværspolitik i praksis</vt:lpstr>
      <vt:lpstr>Det etiske regelsæt</vt:lpstr>
      <vt:lpstr>Det etiske regelsæt</vt:lpstr>
      <vt:lpstr>PowerPoint Presentation</vt:lpstr>
      <vt:lpstr>Rammesætning</vt:lpstr>
      <vt:lpstr>Rammesætning</vt:lpstr>
      <vt:lpstr>Case – Rammesætning</vt:lpstr>
      <vt:lpstr>Jeres målgruppe</vt:lpstr>
      <vt:lpstr>Jeres målgruppe</vt:lpstr>
      <vt:lpstr>Jeres målgruppe</vt:lpstr>
      <vt:lpstr>Case - Jeres målgruppe</vt:lpstr>
      <vt:lpstr>Fællesskaber og relationer</vt:lpstr>
      <vt:lpstr>Fællesskaber og relationer</vt:lpstr>
      <vt:lpstr>Case – Fællesskaber og relationer i praksis</vt:lpstr>
      <vt:lpstr>PowerPoint Presentation</vt:lpstr>
      <vt:lpstr>Tavshedspligt</vt:lpstr>
      <vt:lpstr>Praksis for tavshedspligt som frivillig i XX</vt:lpstr>
      <vt:lpstr>Tavshedspligten ophører ved…</vt:lpstr>
      <vt:lpstr>Bekymringer og underretninger</vt:lpstr>
      <vt:lpstr>Refleksionsøvelse – hvordan har jeg det med underretninger?</vt:lpstr>
      <vt:lpstr>Tegn på behov for hjælp</vt:lpstr>
      <vt:lpstr>Når et barn betror sig</vt:lpstr>
      <vt:lpstr>Hvad gør jeg med min bekymring?</vt:lpstr>
      <vt:lpstr>Case – Tavshedspligt, bekymringer og underretninger i praksis</vt:lpstr>
      <vt:lpstr>Evaluering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Lars Henrik Møller</dc:creator>
  <cp:lastModifiedBy>Lars Henrik Møller</cp:lastModifiedBy>
  <cp:revision>34</cp:revision>
  <dcterms:created xsi:type="dcterms:W3CDTF">2021-06-08T07:13:27Z</dcterms:created>
  <dcterms:modified xsi:type="dcterms:W3CDTF">2021-12-11T22:14:07Z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0x010100E3FF1709BE4705418B695BE82097BE37</vt:lpwstr>
  </property>
  <property fmtid="{D5CDD505-2E9C-101B-9397-08002B2CF9AE}" pid="3" name="MSIP_Label_7840c0f8-1866-4162-ad0f-2d70e03cc773_Enabled">
    <vt:lpwstr>True</vt:lpwstr>
  </property>
  <property fmtid="{D5CDD505-2E9C-101B-9397-08002B2CF9AE}" pid="4" name="MSIP_Label_7840c0f8-1866-4162-ad0f-2d70e03cc773_SiteId">
    <vt:lpwstr>b738c0f4-215a-438a-ad8b-3a8b60351c56</vt:lpwstr>
  </property>
  <property fmtid="{D5CDD505-2E9C-101B-9397-08002B2CF9AE}" pid="5" name="MSIP_Label_7840c0f8-1866-4162-ad0f-2d70e03cc773_Owner">
    <vt:lpwstr>recr@redbarnet.dk</vt:lpwstr>
  </property>
  <property fmtid="{D5CDD505-2E9C-101B-9397-08002B2CF9AE}" pid="6" name="MSIP_Label_7840c0f8-1866-4162-ad0f-2d70e03cc773_SetDate">
    <vt:lpwstr>2021-06-08T07:41:11.6169041Z</vt:lpwstr>
  </property>
  <property fmtid="{D5CDD505-2E9C-101B-9397-08002B2CF9AE}" pid="7" name="MSIP_Label_7840c0f8-1866-4162-ad0f-2d70e03cc773_Name">
    <vt:lpwstr>Public - Offentlig</vt:lpwstr>
  </property>
  <property fmtid="{D5CDD505-2E9C-101B-9397-08002B2CF9AE}" pid="8" name="MSIP_Label_7840c0f8-1866-4162-ad0f-2d70e03cc773_Application">
    <vt:lpwstr>Microsoft Azure Information Protection</vt:lpwstr>
  </property>
  <property fmtid="{D5CDD505-2E9C-101B-9397-08002B2CF9AE}" pid="9" name="MSIP_Label_7840c0f8-1866-4162-ad0f-2d70e03cc773_ActionId">
    <vt:lpwstr>6acff779-60f3-4df5-8849-bb4056e4fc51</vt:lpwstr>
  </property>
  <property fmtid="{D5CDD505-2E9C-101B-9397-08002B2CF9AE}" pid="10" name="MSIP_Label_7840c0f8-1866-4162-ad0f-2d70e03cc773_Extended_MSFT_Method">
    <vt:lpwstr>Automatic</vt:lpwstr>
  </property>
  <property fmtid="{D5CDD505-2E9C-101B-9397-08002B2CF9AE}" pid="11" name="Sensitivity">
    <vt:lpwstr>Public - Offentlig</vt:lpwstr>
  </property>
</Properties>
</file>